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584" y="404664"/>
            <a:ext cx="7776864" cy="33569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kern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Times New Roman"/>
                <a:cs typeface="Times New Roman"/>
              </a:rPr>
              <a:t>З досвіду роботи вчителя початкових класів </a:t>
            </a:r>
            <a:br>
              <a:rPr lang="uk-UA" sz="3600" b="1" kern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Times New Roman"/>
                <a:cs typeface="Times New Roman"/>
              </a:rPr>
            </a:br>
            <a:r>
              <a:rPr lang="uk-UA" sz="3600" b="1" i="1" kern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Times New Roman"/>
                <a:cs typeface="Times New Roman"/>
              </a:rPr>
              <a:t>Юркевич Анни Миколаївни</a:t>
            </a:r>
            <a:r>
              <a:rPr lang="uk-UA" sz="3600" b="1" kern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Times New Roman"/>
                <a:cs typeface="Times New Roman"/>
              </a:rPr>
              <a:t/>
            </a:r>
            <a:br>
              <a:rPr lang="uk-UA" sz="3600" b="1" kern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Times New Roman"/>
                <a:cs typeface="Times New Roman"/>
              </a:rPr>
            </a:br>
            <a:r>
              <a:rPr lang="uk-UA" sz="3600" b="1" kern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Times New Roman"/>
                <a:cs typeface="Times New Roman"/>
              </a:rPr>
              <a:t/>
            </a:r>
            <a:br>
              <a:rPr lang="uk-UA" sz="3600" b="1" kern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/>
                <a:ea typeface="Times New Roman"/>
                <a:cs typeface="Times New Roman"/>
              </a:rPr>
            </a:br>
            <a:r>
              <a:rPr lang="uk-UA" sz="3600" b="1" kern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“РЕАЛІЗАЦІЯ </a:t>
            </a:r>
            <a:r>
              <a:rPr lang="uk-UA" sz="3600" b="1" kern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КОМПЕТЕНТНІСНОГО ПІДХОДУ </a:t>
            </a:r>
            <a:br>
              <a:rPr lang="uk-UA" sz="3600" b="1" kern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</a:br>
            <a:r>
              <a:rPr lang="uk-UA" sz="3600" b="1" kern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У  НАВЧАННІ </a:t>
            </a:r>
            <a:r>
              <a:rPr lang="uk-UA" sz="3600" b="1" kern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МОЛОДШИХ </a:t>
            </a:r>
            <a:r>
              <a:rPr lang="uk-UA" sz="3600" b="1" kern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</a:rPr>
              <a:t>ШКОЛЯРІВ”</a:t>
            </a:r>
            <a:endParaRPr lang="en-US" altLang="uk-U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725144"/>
            <a:ext cx="88924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nna-Faustina script" pitchFamily="2" charset="0"/>
              </a:rPr>
              <a:t>"Коли дитина бачить, що вчитель любить її, чуйно ставиться до її потреб та інтересів, готовий прийти до неї в будь-який час на допомогу, вона відповість йому любов’ю на його любов".</a:t>
            </a:r>
          </a:p>
          <a:p>
            <a:r>
              <a:rPr lang="ru-RU" sz="2400" dirty="0" smtClean="0">
                <a:latin typeface="Anna-Faustina script" pitchFamily="2" charset="0"/>
              </a:rPr>
              <a:t>В. П. Вахтєров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 descr="C:\Documents and Settings\Admin\Рабочий стол\картинки\кали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05064"/>
            <a:ext cx="6048672" cy="738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/>
              <a:t>Формування</a:t>
            </a:r>
            <a:r>
              <a:rPr lang="ru-RU" sz="2000" dirty="0" smtClean="0"/>
              <a:t> компетентностей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на уроках та поза уроками: </a:t>
            </a:r>
            <a:r>
              <a:rPr lang="ru-RU" sz="2000" dirty="0" err="1" smtClean="0"/>
              <a:t>активних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пасивних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інтерактивних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індивідуальних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групових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340768"/>
            <a:ext cx="87484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В своїй роботі найчастіше використовую наступні методи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 </a:t>
            </a:r>
            <a:r>
              <a:rPr lang="uk-UA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70080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  <a:latin typeface="Anna-Faustina script" pitchFamily="2" charset="0"/>
              </a:rPr>
              <a:t>Ранкові       зустрічі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20888"/>
            <a:ext cx="3960440" cy="259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348880"/>
            <a:ext cx="3312368" cy="2376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337720"/>
            <a:ext cx="3672408" cy="252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82881" cy="79208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Anna-Faustina script" pitchFamily="2" charset="0"/>
              </a:rPr>
              <a:t>Робота в парах та групова робота</a:t>
            </a:r>
            <a:endParaRPr lang="ru-RU" dirty="0">
              <a:solidFill>
                <a:srgbClr val="FF0000"/>
              </a:solidFill>
              <a:latin typeface="Anna-Faustina scrip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836712"/>
            <a:ext cx="3240360" cy="18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8720"/>
            <a:ext cx="3851920" cy="18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780928"/>
            <a:ext cx="3024336" cy="187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52936"/>
            <a:ext cx="3347864" cy="18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2492896"/>
            <a:ext cx="2627784" cy="230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797152"/>
            <a:ext cx="3563888" cy="180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4437112"/>
            <a:ext cx="3384376" cy="2232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347713" cy="587152"/>
          </a:xfrm>
        </p:spPr>
        <p:txBody>
          <a:bodyPr>
            <a:noAutofit/>
          </a:bodyPr>
          <a:lstStyle/>
          <a:p>
            <a:pPr algn="ctr"/>
            <a:r>
              <a:rPr lang="uk-UA" sz="4000" dirty="0" err="1" smtClean="0">
                <a:solidFill>
                  <a:srgbClr val="FF0000"/>
                </a:solidFill>
                <a:latin typeface="Anna-Faustina script" pitchFamily="2" charset="0"/>
              </a:rPr>
              <a:t>“Фішбоун”</a:t>
            </a:r>
            <a:r>
              <a:rPr lang="uk-UA" sz="4000" dirty="0" smtClean="0">
                <a:solidFill>
                  <a:srgbClr val="FF0000"/>
                </a:solidFill>
                <a:latin typeface="Anna-Faustina script" pitchFamily="2" charset="0"/>
              </a:rPr>
              <a:t>. </a:t>
            </a:r>
            <a:r>
              <a:rPr lang="uk-UA" sz="4000" dirty="0" err="1" smtClean="0">
                <a:solidFill>
                  <a:srgbClr val="FF0000"/>
                </a:solidFill>
                <a:latin typeface="Anna-Faustina script" pitchFamily="2" charset="0"/>
              </a:rPr>
              <a:t>Лепбук</a:t>
            </a:r>
            <a:endParaRPr lang="ru-RU" sz="4000" dirty="0">
              <a:solidFill>
                <a:srgbClr val="FF0000"/>
              </a:solidFill>
              <a:latin typeface="Anna-Faustina scrip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52736"/>
            <a:ext cx="4536504" cy="2880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124744"/>
            <a:ext cx="3672408" cy="230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789040"/>
            <a:ext cx="4392488" cy="3068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645024"/>
            <a:ext cx="4248472" cy="3212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347713" cy="659160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FF0000"/>
                </a:solidFill>
                <a:latin typeface="Anna-Faustina script" pitchFamily="2" charset="0"/>
              </a:rPr>
              <a:t>Проєктна</a:t>
            </a:r>
            <a:r>
              <a:rPr lang="uk-UA" dirty="0" smtClean="0">
                <a:solidFill>
                  <a:srgbClr val="FF0000"/>
                </a:solidFill>
                <a:latin typeface="Anna-Faustina script" pitchFamily="2" charset="0"/>
              </a:rPr>
              <a:t>       діяльність</a:t>
            </a:r>
            <a:endParaRPr lang="ru-RU" dirty="0">
              <a:solidFill>
                <a:srgbClr val="FF0000"/>
              </a:solidFill>
              <a:latin typeface="Anna-Faustina scrip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636912"/>
            <a:ext cx="2880320" cy="1944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692696"/>
            <a:ext cx="2880320" cy="18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620688"/>
            <a:ext cx="2736304" cy="2088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276872"/>
            <a:ext cx="2952328" cy="2448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2564904"/>
            <a:ext cx="2592288" cy="2016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836712"/>
            <a:ext cx="2664296" cy="1944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869160"/>
            <a:ext cx="2664296" cy="1728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4653136"/>
            <a:ext cx="2736304" cy="1944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4653136"/>
            <a:ext cx="2952328" cy="19442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3329" cy="76470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nna-Faustina script" pitchFamily="2" charset="0"/>
              </a:rPr>
              <a:t>Дослідницька та практична діяльність </a:t>
            </a:r>
            <a:endParaRPr lang="ru-RU" dirty="0">
              <a:solidFill>
                <a:srgbClr val="FF0000"/>
              </a:solidFill>
              <a:latin typeface="Anna-Faustina scrip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636912"/>
            <a:ext cx="2880320" cy="1944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476672"/>
            <a:ext cx="2880320" cy="2016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620688"/>
            <a:ext cx="2736304" cy="2088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276872"/>
            <a:ext cx="2952328" cy="2448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2492896"/>
            <a:ext cx="2592288" cy="230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620688"/>
            <a:ext cx="2808312" cy="2160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725144"/>
            <a:ext cx="2808312" cy="1872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4653136"/>
            <a:ext cx="2736304" cy="1944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4653136"/>
            <a:ext cx="2952328" cy="19442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347713" cy="587152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Anna-Faustina script" pitchFamily="2" charset="0"/>
              </a:rPr>
              <a:t>Уроки на свіжому повітрі</a:t>
            </a:r>
            <a:endParaRPr lang="ru-RU" dirty="0">
              <a:solidFill>
                <a:srgbClr val="FF0000"/>
              </a:solidFill>
              <a:latin typeface="Anna-Faustina script" pitchFamily="2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uk-UA" smtClean="0"/>
              <a:t>www.thmemgallery.com</a:t>
            </a:r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Company Logo</a:t>
            </a:r>
            <a:endParaRPr lang="en-US" alt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764704"/>
            <a:ext cx="4176464" cy="259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836712"/>
            <a:ext cx="3059832" cy="3744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3789040"/>
            <a:ext cx="4644008" cy="2880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861048"/>
            <a:ext cx="3995936" cy="2808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2915816" y="1844824"/>
            <a:ext cx="4392488" cy="3168352"/>
          </a:xfrm>
          <a:prstGeom prst="diamond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6347713" cy="64807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Anna-Faustina script" pitchFamily="2" charset="0"/>
              </a:rPr>
              <a:t>Під час перерв…</a:t>
            </a:r>
            <a:endParaRPr lang="ru-RU" sz="4000" dirty="0">
              <a:solidFill>
                <a:srgbClr val="FF0000"/>
              </a:solidFill>
              <a:latin typeface="Anna-Faustina script" pitchFamily="2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uk-UA" smtClean="0"/>
              <a:t>www.thmemgallery.com</a:t>
            </a:r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Company Logo</a:t>
            </a:r>
            <a:endParaRPr lang="en-US" alt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3851920" cy="2376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6461956" y="486308"/>
            <a:ext cx="3168352" cy="2195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005064"/>
            <a:ext cx="4283968" cy="2852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340768"/>
            <a:ext cx="3672408" cy="266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4509120"/>
            <a:ext cx="3491880" cy="2348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068960"/>
            <a:ext cx="3203848" cy="1656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117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 досвіду роботи вчителя початкових класів  Юркевич Анни Миколаївни  “РЕАЛІЗАЦІЯ КОМПЕТЕНТНІСНОГО ПІДХОДУ  У  НАВЧАННІ МОЛОДШИХ ШКОЛЯРІВ”</vt:lpstr>
      <vt:lpstr>Формування компетентностей відбувається в процесі різноманітних видів діяльності на уроках та поза уроками: активних, пасивних, інтерактивних, індивідуальних, групових та ін.</vt:lpstr>
      <vt:lpstr>Робота в парах та групова робота</vt:lpstr>
      <vt:lpstr>“Фішбоун”. Лепбук</vt:lpstr>
      <vt:lpstr>Проєктна       діяльність</vt:lpstr>
      <vt:lpstr>Дослідницька та практична діяльність </vt:lpstr>
      <vt:lpstr>Уроки на свіжому повітрі</vt:lpstr>
      <vt:lpstr>Під час перерв…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РЕАЛІЗАЦІЯ КОМПЕТЕНТНІСНОГО ПІДХОДУ  У  НАВЧАННІ МОЛОДШИХ ШКОЛЯРІВ</dc:title>
  <dc:creator>Пользователь</dc:creator>
  <cp:lastModifiedBy>Ay</cp:lastModifiedBy>
  <cp:revision>9</cp:revision>
  <dcterms:created xsi:type="dcterms:W3CDTF">2021-03-03T11:15:55Z</dcterms:created>
  <dcterms:modified xsi:type="dcterms:W3CDTF">2021-03-03T17:45:37Z</dcterms:modified>
</cp:coreProperties>
</file>