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41" r:id="rId2"/>
    <p:sldId id="264" r:id="rId3"/>
    <p:sldId id="256" r:id="rId4"/>
    <p:sldId id="262" r:id="rId5"/>
    <p:sldId id="287" r:id="rId6"/>
    <p:sldId id="293" r:id="rId7"/>
    <p:sldId id="291" r:id="rId8"/>
    <p:sldId id="292" r:id="rId9"/>
    <p:sldId id="342" r:id="rId10"/>
    <p:sldId id="343" r:id="rId11"/>
    <p:sldId id="296" r:id="rId12"/>
    <p:sldId id="311" r:id="rId13"/>
    <p:sldId id="308" r:id="rId14"/>
    <p:sldId id="310" r:id="rId15"/>
    <p:sldId id="333" r:id="rId16"/>
    <p:sldId id="349" r:id="rId17"/>
    <p:sldId id="347" r:id="rId18"/>
    <p:sldId id="348" r:id="rId19"/>
    <p:sldId id="346" r:id="rId20"/>
    <p:sldId id="320" r:id="rId21"/>
    <p:sldId id="352" r:id="rId22"/>
    <p:sldId id="324" r:id="rId23"/>
    <p:sldId id="325" r:id="rId24"/>
    <p:sldId id="345" r:id="rId25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CC"/>
    <a:srgbClr val="EDF8FB"/>
    <a:srgbClr val="FF0066"/>
    <a:srgbClr val="000099"/>
    <a:srgbClr val="FF0000"/>
    <a:srgbClr val="660033"/>
    <a:srgbClr val="FF66FF"/>
    <a:srgbClr val="9933FF"/>
    <a:srgbClr val="CC0066"/>
    <a:srgbClr val="99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2827" autoAdjust="0"/>
    <p:restoredTop sz="94660"/>
  </p:normalViewPr>
  <p:slideViewPr>
    <p:cSldViewPr>
      <p:cViewPr varScale="1">
        <p:scale>
          <a:sx n="89" d="100"/>
          <a:sy n="89" d="100"/>
        </p:scale>
        <p:origin x="-8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D3C5D2-8325-4EA7-9FBA-13FB7B545DE8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17CC43-5BC0-4165-A790-D3CD60A84244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Ніколи не зупинятися на досягнутому</a:t>
          </a:r>
          <a:endParaRPr lang="ru-RU" sz="3600" dirty="0">
            <a:solidFill>
              <a:schemeClr val="tx1"/>
            </a:solidFill>
          </a:endParaRPr>
        </a:p>
      </dgm:t>
    </dgm:pt>
    <dgm:pt modelId="{97B31418-BA01-4D24-A0ED-5CC167D7FD31}" type="parTrans" cxnId="{C6532737-6FE1-49D8-9D50-CED58026EA46}">
      <dgm:prSet/>
      <dgm:spPr/>
      <dgm:t>
        <a:bodyPr/>
        <a:lstStyle/>
        <a:p>
          <a:endParaRPr lang="ru-RU"/>
        </a:p>
      </dgm:t>
    </dgm:pt>
    <dgm:pt modelId="{3018ADEF-28D1-4C3A-AC9C-3DA710879B61}" type="sibTrans" cxnId="{C6532737-6FE1-49D8-9D50-CED58026EA46}">
      <dgm:prSet/>
      <dgm:spPr/>
      <dgm:t>
        <a:bodyPr/>
        <a:lstStyle/>
        <a:p>
          <a:endParaRPr lang="ru-RU"/>
        </a:p>
      </dgm:t>
    </dgm:pt>
    <dgm:pt modelId="{E754B6C6-95B7-4887-9745-43FA934A1095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Ділитися з дітьми своїм досвідом</a:t>
          </a:r>
          <a:endParaRPr lang="ru-RU" sz="3600" dirty="0">
            <a:solidFill>
              <a:schemeClr val="tx1"/>
            </a:solidFill>
          </a:endParaRPr>
        </a:p>
      </dgm:t>
    </dgm:pt>
    <dgm:pt modelId="{9F86176C-D551-4069-AC40-C57B45FE445E}" type="parTrans" cxnId="{8CFF319D-8015-47A1-9217-B2887D0B0F91}">
      <dgm:prSet/>
      <dgm:spPr/>
      <dgm:t>
        <a:bodyPr/>
        <a:lstStyle/>
        <a:p>
          <a:endParaRPr lang="ru-RU"/>
        </a:p>
      </dgm:t>
    </dgm:pt>
    <dgm:pt modelId="{580B86D0-18B9-4EA9-99EC-FAF65BCB134B}" type="sibTrans" cxnId="{8CFF319D-8015-47A1-9217-B2887D0B0F91}">
      <dgm:prSet/>
      <dgm:spPr/>
      <dgm:t>
        <a:bodyPr/>
        <a:lstStyle/>
        <a:p>
          <a:endParaRPr lang="ru-RU"/>
        </a:p>
      </dgm:t>
    </dgm:pt>
    <dgm:pt modelId="{8C9CA343-9FB4-4B2F-A04C-177B371D0F80}">
      <dgm:prSet phldrT="[Текст]" custT="1"/>
      <dgm:spPr/>
      <dgm:t>
        <a:bodyPr/>
        <a:lstStyle/>
        <a:p>
          <a:r>
            <a:rPr lang="uk-UA" sz="3200" dirty="0" smtClean="0">
              <a:solidFill>
                <a:schemeClr val="tx1"/>
              </a:solidFill>
            </a:rPr>
            <a:t>Займатися самоосвітою. Вчити і вчитися самій</a:t>
          </a:r>
          <a:endParaRPr lang="ru-RU" sz="3200" dirty="0">
            <a:solidFill>
              <a:schemeClr val="tx1"/>
            </a:solidFill>
          </a:endParaRPr>
        </a:p>
      </dgm:t>
    </dgm:pt>
    <dgm:pt modelId="{4DF28D1A-E5EE-4E9E-84CF-1BA0CBC0BB26}" type="parTrans" cxnId="{340535C3-0E51-4C0A-9774-75AD5BAEFE22}">
      <dgm:prSet/>
      <dgm:spPr/>
      <dgm:t>
        <a:bodyPr/>
        <a:lstStyle/>
        <a:p>
          <a:endParaRPr lang="ru-RU"/>
        </a:p>
      </dgm:t>
    </dgm:pt>
    <dgm:pt modelId="{37CFD09D-A3D0-4686-8EF7-D58A916D55AD}" type="sibTrans" cxnId="{340535C3-0E51-4C0A-9774-75AD5BAEFE22}">
      <dgm:prSet/>
      <dgm:spPr/>
      <dgm:t>
        <a:bodyPr/>
        <a:lstStyle/>
        <a:p>
          <a:endParaRPr lang="ru-RU"/>
        </a:p>
      </dgm:t>
    </dgm:pt>
    <dgm:pt modelId="{DA8E69F6-A59A-41DA-BB23-FA037A2A015F}">
      <dgm:prSet phldrT="[Текст]" custT="1"/>
      <dgm:spPr/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Намагатися бути прикладом для дітей у всьому</a:t>
          </a:r>
          <a:endParaRPr lang="ru-RU" sz="3600" dirty="0">
            <a:solidFill>
              <a:schemeClr val="tx1"/>
            </a:solidFill>
          </a:endParaRPr>
        </a:p>
      </dgm:t>
    </dgm:pt>
    <dgm:pt modelId="{9FCAA3DF-6789-4C2B-967F-69D0F4ECE0FB}" type="parTrans" cxnId="{8B1F5E67-79D6-4A3C-BCB0-DD3EE6BFD1CA}">
      <dgm:prSet/>
      <dgm:spPr/>
      <dgm:t>
        <a:bodyPr/>
        <a:lstStyle/>
        <a:p>
          <a:endParaRPr lang="ru-RU"/>
        </a:p>
      </dgm:t>
    </dgm:pt>
    <dgm:pt modelId="{74ABA02B-4C2A-4B06-AD29-F7608971F2D2}" type="sibTrans" cxnId="{8B1F5E67-79D6-4A3C-BCB0-DD3EE6BFD1CA}">
      <dgm:prSet/>
      <dgm:spPr/>
      <dgm:t>
        <a:bodyPr/>
        <a:lstStyle/>
        <a:p>
          <a:endParaRPr lang="ru-RU"/>
        </a:p>
      </dgm:t>
    </dgm:pt>
    <dgm:pt modelId="{3145D9F6-7B83-42F4-AD14-BE3130B69A99}" type="pres">
      <dgm:prSet presAssocID="{FFD3C5D2-8325-4EA7-9FBA-13FB7B545DE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9625A4-E42A-471B-A5E7-1C5DC6752389}" type="pres">
      <dgm:prSet presAssocID="{FFD3C5D2-8325-4EA7-9FBA-13FB7B545DE8}" presName="diamond" presStyleLbl="bgShp" presStyleIdx="0" presStyleCnt="1" custScaleX="167684"/>
      <dgm:spPr/>
    </dgm:pt>
    <dgm:pt modelId="{DDC0A1F5-7812-4A05-9FB2-341BAAE62034}" type="pres">
      <dgm:prSet presAssocID="{FFD3C5D2-8325-4EA7-9FBA-13FB7B545DE8}" presName="quad1" presStyleLbl="node1" presStyleIdx="0" presStyleCnt="4" custScaleX="228458" custLinFactNeighborX="-63524" custLinFactNeighborY="-6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3E83A-D709-4BB6-AFF9-A6BA5939FC01}" type="pres">
      <dgm:prSet presAssocID="{FFD3C5D2-8325-4EA7-9FBA-13FB7B545DE8}" presName="quad2" presStyleLbl="node1" presStyleIdx="1" presStyleCnt="4" custScaleX="228458" custLinFactNeighborX="63182" custLinFactNeighborY="-54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63E6E-D175-4D2A-BB31-92B564191717}" type="pres">
      <dgm:prSet presAssocID="{FFD3C5D2-8325-4EA7-9FBA-13FB7B545DE8}" presName="quad3" presStyleLbl="node1" presStyleIdx="2" presStyleCnt="4" custScaleX="228458" custLinFactNeighborX="-61368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F4984-F459-469A-8485-EA742F9936CF}" type="pres">
      <dgm:prSet presAssocID="{FFD3C5D2-8325-4EA7-9FBA-13FB7B545DE8}" presName="quad4" presStyleLbl="node1" presStyleIdx="3" presStyleCnt="4" custScaleX="228458" custLinFactNeighborX="63712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1F5E67-79D6-4A3C-BCB0-DD3EE6BFD1CA}" srcId="{FFD3C5D2-8325-4EA7-9FBA-13FB7B545DE8}" destId="{DA8E69F6-A59A-41DA-BB23-FA037A2A015F}" srcOrd="3" destOrd="0" parTransId="{9FCAA3DF-6789-4C2B-967F-69D0F4ECE0FB}" sibTransId="{74ABA02B-4C2A-4B06-AD29-F7608971F2D2}"/>
    <dgm:cxn modelId="{A295003C-0931-433E-BD58-A6F729113C65}" type="presOf" srcId="{FFD3C5D2-8325-4EA7-9FBA-13FB7B545DE8}" destId="{3145D9F6-7B83-42F4-AD14-BE3130B69A99}" srcOrd="0" destOrd="0" presId="urn:microsoft.com/office/officeart/2005/8/layout/matrix3"/>
    <dgm:cxn modelId="{377FAD35-FFB3-49C6-A147-7D40EBB156DE}" type="presOf" srcId="{1217CC43-5BC0-4165-A790-D3CD60A84244}" destId="{DDC0A1F5-7812-4A05-9FB2-341BAAE62034}" srcOrd="0" destOrd="0" presId="urn:microsoft.com/office/officeart/2005/8/layout/matrix3"/>
    <dgm:cxn modelId="{8CFF319D-8015-47A1-9217-B2887D0B0F91}" srcId="{FFD3C5D2-8325-4EA7-9FBA-13FB7B545DE8}" destId="{E754B6C6-95B7-4887-9745-43FA934A1095}" srcOrd="1" destOrd="0" parTransId="{9F86176C-D551-4069-AC40-C57B45FE445E}" sibTransId="{580B86D0-18B9-4EA9-99EC-FAF65BCB134B}"/>
    <dgm:cxn modelId="{ABF67D8C-D8E3-4EFE-88D9-15060DB62966}" type="presOf" srcId="{E754B6C6-95B7-4887-9745-43FA934A1095}" destId="{C2B3E83A-D709-4BB6-AFF9-A6BA5939FC01}" srcOrd="0" destOrd="0" presId="urn:microsoft.com/office/officeart/2005/8/layout/matrix3"/>
    <dgm:cxn modelId="{340535C3-0E51-4C0A-9774-75AD5BAEFE22}" srcId="{FFD3C5D2-8325-4EA7-9FBA-13FB7B545DE8}" destId="{8C9CA343-9FB4-4B2F-A04C-177B371D0F80}" srcOrd="2" destOrd="0" parTransId="{4DF28D1A-E5EE-4E9E-84CF-1BA0CBC0BB26}" sibTransId="{37CFD09D-A3D0-4686-8EF7-D58A916D55AD}"/>
    <dgm:cxn modelId="{C6532737-6FE1-49D8-9D50-CED58026EA46}" srcId="{FFD3C5D2-8325-4EA7-9FBA-13FB7B545DE8}" destId="{1217CC43-5BC0-4165-A790-D3CD60A84244}" srcOrd="0" destOrd="0" parTransId="{97B31418-BA01-4D24-A0ED-5CC167D7FD31}" sibTransId="{3018ADEF-28D1-4C3A-AC9C-3DA710879B61}"/>
    <dgm:cxn modelId="{C8D19E93-4966-4E63-8683-038BE9DD2288}" type="presOf" srcId="{8C9CA343-9FB4-4B2F-A04C-177B371D0F80}" destId="{4A463E6E-D175-4D2A-BB31-92B564191717}" srcOrd="0" destOrd="0" presId="urn:microsoft.com/office/officeart/2005/8/layout/matrix3"/>
    <dgm:cxn modelId="{0335B5CF-BBED-4902-A961-5B6112DABB7A}" type="presOf" srcId="{DA8E69F6-A59A-41DA-BB23-FA037A2A015F}" destId="{4C9F4984-F459-469A-8485-EA742F9936CF}" srcOrd="0" destOrd="0" presId="urn:microsoft.com/office/officeart/2005/8/layout/matrix3"/>
    <dgm:cxn modelId="{FCCEF408-F293-4A37-83F9-BE27498F66F7}" type="presParOf" srcId="{3145D9F6-7B83-42F4-AD14-BE3130B69A99}" destId="{899625A4-E42A-471B-A5E7-1C5DC6752389}" srcOrd="0" destOrd="0" presId="urn:microsoft.com/office/officeart/2005/8/layout/matrix3"/>
    <dgm:cxn modelId="{4E77866C-32DC-4535-8C85-255B90EB9A92}" type="presParOf" srcId="{3145D9F6-7B83-42F4-AD14-BE3130B69A99}" destId="{DDC0A1F5-7812-4A05-9FB2-341BAAE62034}" srcOrd="1" destOrd="0" presId="urn:microsoft.com/office/officeart/2005/8/layout/matrix3"/>
    <dgm:cxn modelId="{1A444A3D-43AE-4E15-98E1-434A6D9D8DD8}" type="presParOf" srcId="{3145D9F6-7B83-42F4-AD14-BE3130B69A99}" destId="{C2B3E83A-D709-4BB6-AFF9-A6BA5939FC01}" srcOrd="2" destOrd="0" presId="urn:microsoft.com/office/officeart/2005/8/layout/matrix3"/>
    <dgm:cxn modelId="{AD9B9665-D56D-48AC-A127-B896485E0CD9}" type="presParOf" srcId="{3145D9F6-7B83-42F4-AD14-BE3130B69A99}" destId="{4A463E6E-D175-4D2A-BB31-92B564191717}" srcOrd="3" destOrd="0" presId="urn:microsoft.com/office/officeart/2005/8/layout/matrix3"/>
    <dgm:cxn modelId="{4A87EBBB-63A2-474D-9704-FC2250F1B022}" type="presParOf" srcId="{3145D9F6-7B83-42F4-AD14-BE3130B69A99}" destId="{4C9F4984-F459-469A-8485-EA742F9936C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625A4-E42A-471B-A5E7-1C5DC6752389}">
      <dsp:nvSpPr>
        <dsp:cNvPr id="0" name=""/>
        <dsp:cNvSpPr/>
      </dsp:nvSpPr>
      <dsp:spPr>
        <a:xfrm>
          <a:off x="307171" y="0"/>
          <a:ext cx="7858175" cy="46863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A1F5-7812-4A05-9FB2-341BAAE62034}">
      <dsp:nvSpPr>
        <dsp:cNvPr id="0" name=""/>
        <dsp:cNvSpPr/>
      </dsp:nvSpPr>
      <dsp:spPr>
        <a:xfrm>
          <a:off x="3420" y="328612"/>
          <a:ext cx="4175428" cy="18276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Ніколи не зупинятися на досягнутому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92639" y="417831"/>
        <a:ext cx="3996990" cy="1649219"/>
      </dsp:txXfrm>
    </dsp:sp>
    <dsp:sp modelId="{C2B3E83A-D709-4BB6-AFF9-A6BA5939FC01}">
      <dsp:nvSpPr>
        <dsp:cNvPr id="0" name=""/>
        <dsp:cNvSpPr/>
      </dsp:nvSpPr>
      <dsp:spPr>
        <a:xfrm>
          <a:off x="4287417" y="345792"/>
          <a:ext cx="4175428" cy="1827657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Ділитися з дітьми своїм досвідом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376636" y="435011"/>
        <a:ext cx="3996990" cy="1649219"/>
      </dsp:txXfrm>
    </dsp:sp>
    <dsp:sp modelId="{4A463E6E-D175-4D2A-BB31-92B564191717}">
      <dsp:nvSpPr>
        <dsp:cNvPr id="0" name=""/>
        <dsp:cNvSpPr/>
      </dsp:nvSpPr>
      <dsp:spPr>
        <a:xfrm>
          <a:off x="42825" y="2543189"/>
          <a:ext cx="4175428" cy="1827657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chemeClr val="tx1"/>
              </a:solidFill>
            </a:rPr>
            <a:t>Займатися самоосвітою. Вчити і вчитися самій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132044" y="2632408"/>
        <a:ext cx="3996990" cy="1649219"/>
      </dsp:txXfrm>
    </dsp:sp>
    <dsp:sp modelId="{4C9F4984-F459-469A-8485-EA742F9936CF}">
      <dsp:nvSpPr>
        <dsp:cNvPr id="0" name=""/>
        <dsp:cNvSpPr/>
      </dsp:nvSpPr>
      <dsp:spPr>
        <a:xfrm>
          <a:off x="4297089" y="2543189"/>
          <a:ext cx="4175428" cy="1827657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Намагатися бути прикладом для дітей у всьому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386308" y="2632408"/>
        <a:ext cx="3996990" cy="1649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8A82D-9E20-439E-B095-6C03D13B43F1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1EAAA-DBE8-46D3-A11E-5276C76A6D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13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1EAAA-DBE8-46D3-A11E-5276C76A6DB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154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F329-123E-41A0-BE29-7F5572F9A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73BE-263B-4F78-9F31-4DE67B8F1008}" type="datetimeFigureOut">
              <a:rPr lang="en-US" smtClean="0"/>
              <a:pPr/>
              <a:t>3/21/2021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C170-E6B4-4411-ABF2-E08359517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5B05-0A93-4F69-80ED-CFBEE06E10CB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A7908-640C-478B-B6EC-E8772765A8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679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6" r:id="rId17"/>
    <p:sldLayoutId id="214748366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езультат пошуку зображень за запитом италия фон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741" y="0"/>
            <a:ext cx="91787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14554"/>
            <a:ext cx="9144000" cy="3571900"/>
          </a:xfrm>
          <a:solidFill>
            <a:schemeClr val="bg2">
              <a:alpha val="7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Часова Анна 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Сергіївна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вчитель історії та правознавства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714356"/>
            <a:ext cx="7929618" cy="785818"/>
          </a:xfrm>
          <a:solidFill>
            <a:schemeClr val="bg2">
              <a:lumMod val="75000"/>
              <a:alpha val="66000"/>
            </a:schemeClr>
          </a:solidFill>
        </p:spPr>
        <p:txBody>
          <a:bodyPr/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Педагогічний досвід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>
            <a:lum bright="-7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en-US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8147248" cy="489654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Хто</a:t>
            </a:r>
            <a:r>
              <a:rPr lang="ru-RU" dirty="0" smtClean="0"/>
              <a:t> не </a:t>
            </a:r>
            <a:r>
              <a:rPr lang="ru-RU" dirty="0" err="1" smtClean="0"/>
              <a:t>знає</a:t>
            </a:r>
            <a:r>
              <a:rPr lang="ru-RU" dirty="0" smtClean="0"/>
              <a:t> </a:t>
            </a:r>
            <a:r>
              <a:rPr lang="ru-RU" dirty="0" err="1" smtClean="0"/>
              <a:t>минулого</a:t>
            </a:r>
            <a:r>
              <a:rPr lang="ru-RU" dirty="0" smtClean="0"/>
              <a:t>, той не </a:t>
            </a:r>
            <a:r>
              <a:rPr lang="ru-RU" dirty="0" err="1" smtClean="0"/>
              <a:t>вартий</a:t>
            </a:r>
            <a:r>
              <a:rPr lang="ru-RU" dirty="0" smtClean="0"/>
              <a:t> </a:t>
            </a:r>
            <a:r>
              <a:rPr lang="ru-RU" dirty="0" err="1" smtClean="0"/>
              <a:t>майбутнього</a:t>
            </a:r>
            <a:r>
              <a:rPr lang="ru-RU" dirty="0" smtClean="0"/>
              <a:t>», - </a:t>
            </a:r>
            <a:r>
              <a:rPr lang="ru-RU" dirty="0" err="1" smtClean="0"/>
              <a:t>свідчить</a:t>
            </a:r>
            <a:r>
              <a:rPr lang="ru-RU" dirty="0" smtClean="0"/>
              <a:t> </a:t>
            </a:r>
            <a:r>
              <a:rPr lang="ru-RU" dirty="0" err="1" smtClean="0"/>
              <a:t>мудрий</a:t>
            </a:r>
            <a:r>
              <a:rPr lang="ru-RU" dirty="0" smtClean="0"/>
              <a:t> </a:t>
            </a:r>
            <a:r>
              <a:rPr lang="ru-RU" dirty="0" err="1" smtClean="0"/>
              <a:t>вислів</a:t>
            </a:r>
            <a:r>
              <a:rPr lang="ru-RU" dirty="0" smtClean="0"/>
              <a:t>. </a:t>
            </a:r>
            <a:r>
              <a:rPr lang="ru-RU" dirty="0" err="1" smtClean="0"/>
              <a:t>Молоде</a:t>
            </a:r>
            <a:r>
              <a:rPr lang="ru-RU" dirty="0" smtClean="0"/>
              <a:t> </a:t>
            </a:r>
            <a:r>
              <a:rPr lang="ru-RU" dirty="0" err="1" smtClean="0"/>
              <a:t>покоління</a:t>
            </a:r>
            <a:r>
              <a:rPr lang="ru-RU" dirty="0" smtClean="0"/>
              <a:t> </a:t>
            </a:r>
            <a:r>
              <a:rPr lang="ru-RU" dirty="0" err="1" smtClean="0"/>
              <a:t>українців</a:t>
            </a:r>
            <a:r>
              <a:rPr lang="ru-RU" dirty="0" smtClean="0"/>
              <a:t> </a:t>
            </a:r>
            <a:r>
              <a:rPr lang="ru-RU" dirty="0" err="1" smtClean="0"/>
              <a:t>повинне</a:t>
            </a:r>
            <a:r>
              <a:rPr lang="ru-RU" dirty="0" smtClean="0"/>
              <a:t> знати </a:t>
            </a:r>
            <a:r>
              <a:rPr lang="ru-RU" dirty="0" err="1" smtClean="0"/>
              <a:t>власну</a:t>
            </a:r>
            <a:r>
              <a:rPr lang="ru-RU" dirty="0" smtClean="0"/>
              <a:t> </a:t>
            </a:r>
            <a:r>
              <a:rPr lang="ru-RU" dirty="0" err="1" smtClean="0"/>
              <a:t>історію</a:t>
            </a:r>
            <a:r>
              <a:rPr lang="ru-RU" dirty="0" smtClean="0"/>
              <a:t>, </a:t>
            </a:r>
            <a:r>
              <a:rPr lang="ru-RU" dirty="0" err="1" smtClean="0"/>
              <a:t>знати</a:t>
            </a:r>
            <a:r>
              <a:rPr lang="ru-RU" dirty="0" smtClean="0"/>
              <a:t>, </a:t>
            </a:r>
            <a:r>
              <a:rPr lang="ru-RU" dirty="0" err="1" smtClean="0"/>
              <a:t>хто</a:t>
            </a:r>
            <a:r>
              <a:rPr lang="ru-RU" dirty="0" smtClean="0"/>
              <a:t> ми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чиї</a:t>
            </a:r>
            <a:r>
              <a:rPr lang="ru-RU" dirty="0" smtClean="0"/>
              <a:t> </a:t>
            </a:r>
            <a:r>
              <a:rPr lang="ru-RU" dirty="0" err="1" smtClean="0"/>
              <a:t>діти</a:t>
            </a:r>
            <a:r>
              <a:rPr lang="ru-RU" dirty="0" smtClean="0"/>
              <a:t>, знати, </a:t>
            </a:r>
            <a:r>
              <a:rPr lang="ru-RU" dirty="0" err="1" smtClean="0"/>
              <a:t>яким</a:t>
            </a:r>
            <a:r>
              <a:rPr lang="ru-RU" dirty="0" smtClean="0"/>
              <a:t> шляхом </a:t>
            </a:r>
            <a:r>
              <a:rPr lang="ru-RU" dirty="0" err="1" smtClean="0"/>
              <a:t>йшов</a:t>
            </a:r>
            <a:r>
              <a:rPr lang="ru-RU" dirty="0" smtClean="0"/>
              <a:t> наш народ до </a:t>
            </a:r>
            <a:r>
              <a:rPr lang="ru-RU" dirty="0" err="1" smtClean="0"/>
              <a:t>незалежності</a:t>
            </a:r>
            <a:r>
              <a:rPr lang="ru-RU" dirty="0" smtClean="0"/>
              <a:t>, яку </a:t>
            </a:r>
            <a:r>
              <a:rPr lang="ru-RU" dirty="0" err="1" smtClean="0"/>
              <a:t>ціну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сплачено</a:t>
            </a:r>
            <a:r>
              <a:rPr lang="ru-RU" dirty="0" smtClean="0"/>
              <a:t> за те, </a:t>
            </a:r>
            <a:r>
              <a:rPr lang="ru-RU" dirty="0" err="1" smtClean="0"/>
              <a:t>щоб</a:t>
            </a:r>
            <a:r>
              <a:rPr lang="ru-RU" dirty="0" smtClean="0"/>
              <a:t> «не </a:t>
            </a:r>
            <a:r>
              <a:rPr lang="ru-RU" dirty="0" err="1" smtClean="0"/>
              <a:t>вмерла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ні</a:t>
            </a:r>
            <a:r>
              <a:rPr lang="ru-RU" dirty="0" smtClean="0"/>
              <a:t> слава, </a:t>
            </a:r>
            <a:r>
              <a:rPr lang="ru-RU" dirty="0" err="1" smtClean="0"/>
              <a:t>ні</a:t>
            </a:r>
            <a:r>
              <a:rPr lang="ru-RU" dirty="0" smtClean="0"/>
              <a:t> воля». </a:t>
            </a:r>
            <a:r>
              <a:rPr lang="ru-RU" dirty="0" err="1" smtClean="0"/>
              <a:t>Свідомість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культура </a:t>
            </a:r>
            <a:r>
              <a:rPr lang="ru-RU" dirty="0" err="1" smtClean="0"/>
              <a:t>починаються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шанобливого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</a:t>
            </a:r>
            <a:r>
              <a:rPr lang="ru-RU" dirty="0" err="1" smtClean="0"/>
              <a:t>кожної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до </a:t>
            </a:r>
            <a:r>
              <a:rPr lang="ru-RU" dirty="0" err="1" smtClean="0"/>
              <a:t>свого</a:t>
            </a:r>
            <a:r>
              <a:rPr lang="ru-RU" dirty="0" smtClean="0"/>
              <a:t> народу,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. </a:t>
            </a:r>
            <a:r>
              <a:rPr lang="ru-RU" dirty="0" err="1" smtClean="0"/>
              <a:t>Знання</a:t>
            </a:r>
            <a:r>
              <a:rPr lang="ru-RU" dirty="0" smtClean="0"/>
              <a:t> ж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власної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, в свою </a:t>
            </a:r>
            <a:r>
              <a:rPr lang="ru-RU" dirty="0" err="1" smtClean="0"/>
              <a:t>чергу</a:t>
            </a:r>
            <a:r>
              <a:rPr lang="ru-RU" dirty="0" smtClean="0"/>
              <a:t>, </a:t>
            </a:r>
            <a:r>
              <a:rPr lang="ru-RU" dirty="0" err="1" smtClean="0"/>
              <a:t>неможливе</a:t>
            </a:r>
            <a:r>
              <a:rPr lang="ru-RU" dirty="0" smtClean="0"/>
              <a:t> без </a:t>
            </a:r>
            <a:r>
              <a:rPr lang="ru-RU" dirty="0" err="1" smtClean="0"/>
              <a:t>знання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«маленьких </a:t>
            </a:r>
            <a:r>
              <a:rPr lang="ru-RU" dirty="0" err="1" smtClean="0"/>
              <a:t>батьківщин</a:t>
            </a:r>
            <a:r>
              <a:rPr lang="ru-RU" dirty="0" smtClean="0"/>
              <a:t>», тих </a:t>
            </a:r>
            <a:r>
              <a:rPr lang="ru-RU" dirty="0" err="1" smtClean="0"/>
              <a:t>місць</a:t>
            </a:r>
            <a:r>
              <a:rPr lang="ru-RU" dirty="0" smtClean="0"/>
              <a:t>, де ми </a:t>
            </a:r>
            <a:r>
              <a:rPr lang="ru-RU" dirty="0" err="1" smtClean="0"/>
              <a:t>народилися</a:t>
            </a:r>
            <a:r>
              <a:rPr lang="ru-RU" dirty="0" smtClean="0"/>
              <a:t> та </a:t>
            </a:r>
            <a:r>
              <a:rPr lang="ru-RU" dirty="0" err="1" smtClean="0"/>
              <a:t>виросли</a:t>
            </a:r>
            <a:r>
              <a:rPr lang="ru-RU" dirty="0" smtClean="0"/>
              <a:t>. </a:t>
            </a:r>
            <a:r>
              <a:rPr lang="ru-RU" dirty="0" err="1" smtClean="0"/>
              <a:t>Любов</a:t>
            </a:r>
            <a:r>
              <a:rPr lang="ru-RU" dirty="0" smtClean="0"/>
              <a:t> до </a:t>
            </a:r>
            <a:r>
              <a:rPr lang="ru-RU" dirty="0" err="1" smtClean="0"/>
              <a:t>рідного</a:t>
            </a:r>
            <a:r>
              <a:rPr lang="ru-RU" dirty="0" smtClean="0"/>
              <a:t> краю </a:t>
            </a:r>
            <a:r>
              <a:rPr lang="ru-RU" dirty="0" err="1" smtClean="0"/>
              <a:t>починається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шанобливого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, </a:t>
            </a:r>
            <a:r>
              <a:rPr lang="ru-RU" dirty="0" err="1" smtClean="0"/>
              <a:t>бажання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пізнавати</a:t>
            </a:r>
            <a:r>
              <a:rPr lang="ru-RU" dirty="0" smtClean="0"/>
              <a:t> та </a:t>
            </a:r>
            <a:r>
              <a:rPr lang="ru-RU" dirty="0" err="1" smtClean="0"/>
              <a:t>вивчати</a:t>
            </a:r>
            <a:r>
              <a:rPr lang="ru-RU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772400" cy="1362075"/>
          </a:xfrm>
        </p:spPr>
        <p:txBody>
          <a:bodyPr>
            <a:noAutofit/>
          </a:bodyPr>
          <a:lstStyle/>
          <a:p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Ґрунтовно аналізувати навчальну інформацію; творчо підходити до засвоєння навчального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матеріалу;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Навчитися слухати іншу дитину, поважати думку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іншого;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Моделювати і розв’язувати пізнавальні та життєві </a:t>
            </a:r>
            <a:r>
              <a:rPr lang="uk-UA" sz="2000" i="1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ситуації;</a:t>
            </a: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Вчитися працювати в групі, визначати своє місце в ній, уникати конфліктів, прагнути до діалогу, знаходити спільне рішення.</a:t>
            </a:r>
            <a:br>
              <a:rPr lang="uk-UA" sz="2000" i="1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</a:br>
            <a:endParaRPr lang="ru-RU" sz="2000" i="1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848" y="404664"/>
            <a:ext cx="8348464" cy="1140147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Застосування інтерактивних технологій у навчанні дає змогу учням: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251520" y="1746548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67261" y="2658690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63899" y="3273003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63899" y="3876749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51520" y="2077764"/>
            <a:ext cx="331862" cy="2880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05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r>
              <a:rPr lang="uk-UA" sz="2800" b="1" dirty="0" smtClean="0"/>
              <a:t>Складання і читання асоціативного куща.</a:t>
            </a:r>
          </a:p>
          <a:p>
            <a:r>
              <a:rPr lang="uk-UA" sz="2800" b="1" dirty="0" smtClean="0"/>
              <a:t>Робота в групах.</a:t>
            </a:r>
          </a:p>
          <a:p>
            <a:r>
              <a:rPr lang="uk-UA" sz="2800" b="1" dirty="0" smtClean="0"/>
              <a:t>Робота в парах.</a:t>
            </a:r>
          </a:p>
          <a:p>
            <a:r>
              <a:rPr lang="uk-UA" sz="2800" b="1" dirty="0" smtClean="0"/>
              <a:t>Вправа </a:t>
            </a:r>
            <a:r>
              <a:rPr lang="uk-UA" sz="2800" b="1" dirty="0" err="1" smtClean="0"/>
              <a:t>“Мікрофон”</a:t>
            </a:r>
            <a:r>
              <a:rPr lang="uk-UA" sz="2800" b="1" dirty="0" smtClean="0"/>
              <a:t>.</a:t>
            </a:r>
          </a:p>
          <a:p>
            <a:r>
              <a:rPr lang="uk-UA" sz="2800" b="1" dirty="0" err="1" smtClean="0"/>
              <a:t>“Акваріум”</a:t>
            </a:r>
            <a:r>
              <a:rPr lang="uk-UA" sz="2800" b="1" dirty="0" smtClean="0"/>
              <a:t>.</a:t>
            </a:r>
          </a:p>
          <a:p>
            <a:r>
              <a:rPr lang="uk-UA" sz="2800" b="1" dirty="0" err="1" smtClean="0"/>
              <a:t>“Авторське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крісло”</a:t>
            </a:r>
            <a:endParaRPr lang="uk-UA" sz="2800" b="1" dirty="0" smtClean="0"/>
          </a:p>
          <a:p>
            <a:r>
              <a:rPr lang="uk-UA" sz="2800" b="1" dirty="0" smtClean="0"/>
              <a:t>Мозкова атака.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Застосовую такі інтерактивні </a:t>
            </a:r>
            <a:r>
              <a:rPr lang="en-US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n-US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uk-UA" sz="3600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методи навчання:</a:t>
            </a:r>
            <a:endParaRPr lang="ru-RU" sz="36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Рисунок 9" descr="C:\Users\Админ\Desktop\изображение_viber_2021-03-22_00-06-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869969">
            <a:off x="5592714" y="2269544"/>
            <a:ext cx="3009285" cy="225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Админ\Desktop\изображение_viber_2021-03-21_23-58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41090">
            <a:off x="3561525" y="4409387"/>
            <a:ext cx="3052937" cy="2290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009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3985770" y="-2893480"/>
            <a:ext cx="1063222" cy="7205075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Принципи роботи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1520" y="1455475"/>
            <a:ext cx="257176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Індивідуальність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Науковість</a:t>
            </a:r>
          </a:p>
          <a:p>
            <a:pPr algn="ctr" defTabSz="912813"/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135599" y="1453714"/>
            <a:ext cx="27000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Систематичність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Єдність вимог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Наочність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Об’єктивність</a:t>
            </a:r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949707" y="1246583"/>
            <a:ext cx="305719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Різноманіття форм, методів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Наступність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Доступність</a:t>
            </a:r>
          </a:p>
          <a:p>
            <a:pPr algn="ctr" defTabSz="912813"/>
            <a:r>
              <a:rPr lang="uk-UA" sz="2400" dirty="0" smtClean="0">
                <a:solidFill>
                  <a:srgbClr val="001933"/>
                </a:solidFill>
                <a:latin typeface="Arial" pitchFamily="34" charset="0"/>
                <a:cs typeface="Arial" pitchFamily="34" charset="0"/>
              </a:rPr>
              <a:t>Диференційований підхід</a:t>
            </a:r>
            <a:endParaRPr lang="ru-RU" sz="2400" dirty="0" smtClean="0">
              <a:solidFill>
                <a:srgbClr val="0019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Админ\Desktop\изображение_viber_2021-03-21_16-22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862" y="3857628"/>
            <a:ext cx="2745898" cy="2143140"/>
          </a:xfrm>
          <a:prstGeom prst="rect">
            <a:avLst/>
          </a:prstGeom>
          <a:noFill/>
        </p:spPr>
      </p:pic>
      <p:pic>
        <p:nvPicPr>
          <p:cNvPr id="11" name="Рисунок 10" descr="C:\Users\Админ\Desktop\изображение_viber_2021-03-22_00-11-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Админ\Desktop\изображение_viber_2021-03-21_16-30-4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857628"/>
            <a:ext cx="276224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756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Правила педагогічної майстерності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86743197"/>
              </p:ext>
            </p:extLst>
          </p:nvPr>
        </p:nvGraphicFramePr>
        <p:xfrm>
          <a:off x="428596" y="1643050"/>
          <a:ext cx="8472518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60648"/>
            <a:ext cx="15362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39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79" y="82004"/>
            <a:ext cx="8229600" cy="6347391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sz="3200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</a:br>
            <a:endParaRPr lang="uk-UA" sz="3200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C:\Users\Админ\Desktop\изображение_viber_2021-03-21_16-13-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3719382" cy="2790826"/>
          </a:xfrm>
          <a:prstGeom prst="rect">
            <a:avLst/>
          </a:prstGeom>
          <a:noFill/>
        </p:spPr>
      </p:pic>
      <p:pic>
        <p:nvPicPr>
          <p:cNvPr id="6147" name="Picture 3" descr="C:\Users\Админ\Desktop\изображение_viber_2021-03-21_16-16-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928670"/>
            <a:ext cx="3719514" cy="2790925"/>
          </a:xfrm>
          <a:prstGeom prst="rect">
            <a:avLst/>
          </a:prstGeom>
          <a:noFill/>
        </p:spPr>
      </p:pic>
      <p:pic>
        <p:nvPicPr>
          <p:cNvPr id="6148" name="Picture 4" descr="C:\Users\Админ\Desktop\изображение_viber_2021-03-21_16-14-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714752"/>
            <a:ext cx="3909796" cy="293370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596" y="285728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Відкритий урок  у  8-А класі  “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Нац</a:t>
            </a:r>
            <a:r>
              <a:rPr lang="uk-UA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іонально</a:t>
            </a:r>
            <a:r>
              <a:rPr lang="uk-UA" sz="3200" b="1" dirty="0" smtClean="0">
                <a:solidFill>
                  <a:srgbClr val="7030A0"/>
                </a:solidFill>
                <a:latin typeface="Monotype Corsiva" pitchFamily="66" charset="0"/>
              </a:rPr>
              <a:t> – визвольна </a:t>
            </a:r>
            <a:r>
              <a:rPr lang="uk-UA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війна”</a:t>
            </a:r>
            <a:r>
              <a:rPr lang="uk-UA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uk-UA" sz="3200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uk-UA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183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uk-UA" sz="2000" b="1" dirty="0" smtClean="0"/>
              <a:t>АНТИКОРУПЦІЙНИЙ УРОК “КОРУПЦІЯ В ОСВІТІ”  10 КЛАС</a:t>
            </a:r>
            <a:endParaRPr lang="ru-RU" sz="2000" b="1" dirty="0"/>
          </a:p>
        </p:txBody>
      </p:sp>
      <p:pic>
        <p:nvPicPr>
          <p:cNvPr id="7" name="Picture 2" descr="F:\фото часова\IMG_20181213_130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20" y="1214422"/>
            <a:ext cx="4864684" cy="3648513"/>
          </a:xfrm>
          <a:prstGeom prst="rect">
            <a:avLst/>
          </a:prstGeom>
          <a:noFill/>
        </p:spPr>
      </p:pic>
      <p:pic>
        <p:nvPicPr>
          <p:cNvPr id="8" name="Picture 3" descr="F:\фото часова\IMG_20181213_13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357562"/>
            <a:ext cx="4500562" cy="3375422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/>
          <a:srcRect l="5206"/>
          <a:stretch>
            <a:fillRect/>
          </a:stretch>
        </p:blipFill>
        <p:spPr bwMode="auto">
          <a:xfrm>
            <a:off x="5715008" y="1071546"/>
            <a:ext cx="2828938" cy="2071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Турнір з правознавства </a:t>
            </a:r>
            <a:br>
              <a:rPr lang="uk-UA" sz="3600" b="1" dirty="0" smtClean="0"/>
            </a:br>
            <a:r>
              <a:rPr lang="uk-UA" sz="3600" b="1" dirty="0" smtClean="0"/>
              <a:t>9-А клас</a:t>
            </a:r>
            <a:endParaRPr lang="ru-RU" sz="3600" b="1" dirty="0"/>
          </a:p>
        </p:txBody>
      </p:sp>
      <p:pic>
        <p:nvPicPr>
          <p:cNvPr id="9218" name="Picture 2" descr="C:\Users\Админ\Desktop\изображение_viber_2021-03-21_16-17-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3395650" cy="4525963"/>
          </a:xfrm>
          <a:prstGeom prst="rect">
            <a:avLst/>
          </a:prstGeom>
          <a:noFill/>
        </p:spPr>
      </p:pic>
      <p:pic>
        <p:nvPicPr>
          <p:cNvPr id="9219" name="Picture 3" descr="C:\Users\Админ\Desktop\изображение_viber_2021-03-21_16-18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000240"/>
            <a:ext cx="4855539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Брейн</a:t>
            </a:r>
            <a:r>
              <a:rPr lang="uk-UA" dirty="0" smtClean="0"/>
              <a:t> – ринг з правознавства</a:t>
            </a:r>
            <a:br>
              <a:rPr lang="uk-UA" dirty="0" smtClean="0"/>
            </a:br>
            <a:r>
              <a:rPr lang="uk-UA" dirty="0" smtClean="0"/>
              <a:t>у 9 класах</a:t>
            </a:r>
            <a:endParaRPr lang="ru-RU" dirty="0"/>
          </a:p>
        </p:txBody>
      </p:sp>
      <p:pic>
        <p:nvPicPr>
          <p:cNvPr id="10242" name="Picture 2" descr="C:\Users\Админ\Desktop\изображение_viber_2021-03-21_16-25-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4524627" cy="3395038"/>
          </a:xfrm>
          <a:prstGeom prst="rect">
            <a:avLst/>
          </a:prstGeom>
          <a:noFill/>
        </p:spPr>
      </p:pic>
      <p:pic>
        <p:nvPicPr>
          <p:cNvPr id="5" name="Picture 2" descr="F:\фото часова\IMG_20181206_125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4"/>
            <a:ext cx="4374630" cy="3280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/>
              <a:t>Уроки історії в шкільному музеї 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uk-UA" sz="3600" b="1" dirty="0" err="1" smtClean="0"/>
              <a:t>“Життя</a:t>
            </a:r>
            <a:r>
              <a:rPr lang="uk-UA" sz="3600" b="1" dirty="0" smtClean="0"/>
              <a:t> </a:t>
            </a:r>
            <a:r>
              <a:rPr lang="uk-UA" sz="3600" b="1" dirty="0" err="1" smtClean="0"/>
              <a:t>пам</a:t>
            </a:r>
            <a:r>
              <a:rPr lang="en-US" sz="3600" b="1" dirty="0" smtClean="0"/>
              <a:t>’</a:t>
            </a:r>
            <a:r>
              <a:rPr lang="uk-UA" sz="3600" b="1" dirty="0" err="1" smtClean="0"/>
              <a:t>яті”</a:t>
            </a:r>
            <a:endParaRPr lang="ru-RU" sz="3600" b="1" dirty="0"/>
          </a:p>
        </p:txBody>
      </p:sp>
      <p:pic>
        <p:nvPicPr>
          <p:cNvPr id="7170" name="Picture 2" descr="C:\Users\Админ\Desktop\изображение_viber_2021-03-21_16-26-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4230361" cy="3174237"/>
          </a:xfrm>
          <a:prstGeom prst="rect">
            <a:avLst/>
          </a:prstGeom>
          <a:noFill/>
        </p:spPr>
      </p:pic>
      <p:pic>
        <p:nvPicPr>
          <p:cNvPr id="7171" name="Picture 3" descr="C:\Users\Админ\Desktop\изображение_viber_2021-03-21_16-20-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785926"/>
            <a:ext cx="321471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7772400" cy="785818"/>
          </a:xfrm>
        </p:spPr>
        <p:txBody>
          <a:bodyPr>
            <a:normAutofit fontScale="90000"/>
          </a:bodyPr>
          <a:lstStyle/>
          <a:p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  <a:t>Часова Анна Сергіївна</a:t>
            </a:r>
            <a:br>
              <a:rPr lang="uk-UA" sz="48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4800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Текст 3"/>
          <p:cNvSpPr>
            <a:spLocks noGrp="1"/>
          </p:cNvSpPr>
          <p:nvPr>
            <p:ph type="body" sz="half" idx="2"/>
          </p:nvPr>
        </p:nvSpPr>
        <p:spPr>
          <a:xfrm>
            <a:off x="3857620" y="1500174"/>
            <a:ext cx="5000660" cy="4357704"/>
          </a:xfrm>
          <a:solidFill>
            <a:schemeClr val="accent6">
              <a:lumMod val="20000"/>
              <a:lumOff val="80000"/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uk-UA" altLang="uk-UA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Дата народження – 3 квітня 1980р. </a:t>
            </a:r>
          </a:p>
          <a:p>
            <a:r>
              <a:rPr lang="uk-UA" altLang="uk-UA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Освіта : </a:t>
            </a:r>
            <a:r>
              <a:rPr lang="uk-UA" altLang="uk-UA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вища</a:t>
            </a:r>
            <a:endParaRPr lang="uk-UA" altLang="uk-UA" sz="24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uk-UA" altLang="uk-UA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uk-UA" altLang="uk-UA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Дніпропетровський  національний  університет ім. О.Гончара</a:t>
            </a:r>
            <a:endParaRPr lang="uk-UA" sz="2400" b="1" dirty="0" smtClean="0"/>
          </a:p>
          <a:p>
            <a:r>
              <a:rPr lang="uk-UA" sz="2400" b="1" dirty="0" smtClean="0"/>
              <a:t>Посада - вчитель </a:t>
            </a:r>
            <a:r>
              <a:rPr lang="uk-UA" sz="2400" b="1" dirty="0" smtClean="0"/>
              <a:t>історії та </a:t>
            </a:r>
            <a:r>
              <a:rPr lang="uk-UA" sz="2400" b="1" dirty="0" smtClean="0"/>
              <a:t>правознавства</a:t>
            </a:r>
          </a:p>
          <a:p>
            <a:r>
              <a:rPr lang="uk-UA" altLang="uk-UA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Спеціаліст другої категорії                                                                                                                                              </a:t>
            </a:r>
            <a:r>
              <a:rPr lang="uk-UA" altLang="uk-UA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Стаж роботи </a:t>
            </a:r>
            <a:r>
              <a:rPr lang="uk-UA" altLang="uk-UA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:4 роки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изображение_viber_2021-03-21_20-37-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00174"/>
            <a:ext cx="3571900" cy="47655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\Desktop\изображение_viber_2021-03-21_16-30-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4284299" cy="3214710"/>
          </a:xfrm>
          <a:prstGeom prst="rect">
            <a:avLst/>
          </a:prstGeom>
          <a:noFill/>
        </p:spPr>
      </p:pic>
      <p:pic>
        <p:nvPicPr>
          <p:cNvPr id="8195" name="Picture 3" descr="C:\Users\Админ\Desktop\изображение_viber_2021-03-21_16-29-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69" y="1584603"/>
            <a:ext cx="4266987" cy="320171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357167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/>
              <a:t>Уроки історії в шкільному музеї 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uk-UA" sz="3600" b="1" dirty="0" err="1" smtClean="0"/>
              <a:t>“Життя</a:t>
            </a:r>
            <a:r>
              <a:rPr lang="uk-UA" sz="3600" b="1" dirty="0" smtClean="0"/>
              <a:t> </a:t>
            </a:r>
            <a:r>
              <a:rPr lang="uk-UA" sz="3600" b="1" dirty="0" err="1" smtClean="0"/>
              <a:t>пам</a:t>
            </a:r>
            <a:r>
              <a:rPr lang="en-US" sz="3600" b="1" dirty="0" smtClean="0"/>
              <a:t>’</a:t>
            </a:r>
            <a:r>
              <a:rPr lang="uk-UA" sz="3600" b="1" dirty="0" err="1" smtClean="0"/>
              <a:t>яті”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710027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>
            <a:lum bright="-7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ВИСНОВКИ</a:t>
            </a:r>
            <a:endParaRPr lang="en-US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8147248" cy="4896544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На уроках історії прагну здійснювати виховання національної свідомості, гідності та честі в гармонійному поєднанні національних і загальнолюдських цінностей, утвердження ідеалів гуманізму, демократії, добра й справедливості.</a:t>
            </a:r>
            <a:br>
              <a:rPr lang="uk-UA" dirty="0" smtClean="0"/>
            </a:br>
            <a:r>
              <a:rPr lang="ru-RU" dirty="0" err="1" smtClean="0"/>
              <a:t>Національна</a:t>
            </a:r>
            <a:r>
              <a:rPr lang="ru-RU" dirty="0" smtClean="0"/>
              <a:t> </a:t>
            </a:r>
            <a:r>
              <a:rPr lang="ru-RU" dirty="0" err="1" smtClean="0"/>
              <a:t>свідомість</a:t>
            </a:r>
            <a:r>
              <a:rPr lang="ru-RU" dirty="0" smtClean="0"/>
              <a:t> </a:t>
            </a:r>
            <a:r>
              <a:rPr lang="ru-RU" dirty="0" err="1" smtClean="0"/>
              <a:t>виконує</a:t>
            </a:r>
            <a:r>
              <a:rPr lang="ru-RU" dirty="0" smtClean="0"/>
              <a:t> </a:t>
            </a:r>
            <a:r>
              <a:rPr lang="ru-RU" dirty="0" err="1" smtClean="0"/>
              <a:t>важливу</a:t>
            </a:r>
            <a:r>
              <a:rPr lang="ru-RU" dirty="0" smtClean="0"/>
              <a:t> роль у </a:t>
            </a:r>
            <a:r>
              <a:rPr lang="ru-RU" dirty="0" err="1" smtClean="0"/>
              <a:t>підвищенні</a:t>
            </a:r>
            <a:r>
              <a:rPr lang="ru-RU" dirty="0" smtClean="0"/>
              <a:t> </a:t>
            </a:r>
            <a:r>
              <a:rPr lang="ru-RU" dirty="0" err="1" smtClean="0"/>
              <a:t>моралі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, </a:t>
            </a:r>
            <a:r>
              <a:rPr lang="ru-RU" dirty="0" err="1" smtClean="0"/>
              <a:t>стимулює</a:t>
            </a:r>
            <a:r>
              <a:rPr lang="ru-RU" dirty="0" smtClean="0"/>
              <a:t> </a:t>
            </a:r>
            <a:r>
              <a:rPr lang="ru-RU" dirty="0" err="1" smtClean="0"/>
              <a:t>доброзичливість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милосердя</a:t>
            </a:r>
            <a:r>
              <a:rPr lang="ru-RU" dirty="0" smtClean="0"/>
              <a:t>, </a:t>
            </a:r>
            <a:r>
              <a:rPr lang="ru-RU" dirty="0" err="1" smtClean="0"/>
              <a:t>співпереживання</a:t>
            </a:r>
            <a:r>
              <a:rPr lang="ru-RU" dirty="0" smtClean="0"/>
              <a:t> в </a:t>
            </a:r>
            <a:r>
              <a:rPr lang="ru-RU" dirty="0" err="1" smtClean="0"/>
              <a:t>біді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горі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людей-співвітчизників</a:t>
            </a:r>
            <a:r>
              <a:rPr lang="ru-RU" dirty="0" smtClean="0"/>
              <a:t>, </a:t>
            </a:r>
            <a:r>
              <a:rPr lang="ru-RU" dirty="0" err="1" smtClean="0"/>
              <a:t>представників</a:t>
            </a:r>
            <a:r>
              <a:rPr lang="ru-RU" dirty="0" smtClean="0"/>
              <a:t> як </a:t>
            </a:r>
            <a:r>
              <a:rPr lang="ru-RU" dirty="0" err="1" smtClean="0"/>
              <a:t>своєї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національностей</a:t>
            </a:r>
            <a:r>
              <a:rPr lang="ru-RU" dirty="0" smtClean="0"/>
              <a:t>. Сформована </a:t>
            </a:r>
            <a:r>
              <a:rPr lang="ru-RU" dirty="0" err="1" smtClean="0"/>
              <a:t>національна</a:t>
            </a:r>
            <a:r>
              <a:rPr lang="ru-RU" dirty="0" smtClean="0"/>
              <a:t> </a:t>
            </a:r>
            <a:r>
              <a:rPr lang="ru-RU" dirty="0" err="1" smtClean="0"/>
              <a:t>самосвідомість</a:t>
            </a:r>
            <a:r>
              <a:rPr lang="ru-RU" dirty="0" smtClean="0"/>
              <a:t> </a:t>
            </a:r>
            <a:r>
              <a:rPr lang="ru-RU" dirty="0" err="1" smtClean="0"/>
              <a:t>сприяє</a:t>
            </a:r>
            <a:r>
              <a:rPr lang="ru-RU" dirty="0" smtClean="0"/>
              <a:t> </a:t>
            </a:r>
            <a:r>
              <a:rPr lang="ru-RU" dirty="0" err="1" smtClean="0"/>
              <a:t>пізнанню</a:t>
            </a:r>
            <a:r>
              <a:rPr lang="ru-RU" dirty="0" smtClean="0"/>
              <a:t> самого себе,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почуттів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думок, потреб та </a:t>
            </a:r>
            <a:r>
              <a:rPr lang="ru-RU" dirty="0" err="1" smtClean="0"/>
              <a:t>інтересів</a:t>
            </a:r>
            <a:r>
              <a:rPr lang="ru-RU" dirty="0" smtClean="0"/>
              <a:t>,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позитивних</a:t>
            </a:r>
            <a:r>
              <a:rPr lang="ru-RU" dirty="0" smtClean="0"/>
              <a:t> </a:t>
            </a:r>
            <a:r>
              <a:rPr lang="ru-RU" dirty="0" err="1" smtClean="0"/>
              <a:t>якостей</a:t>
            </a:r>
            <a:r>
              <a:rPr lang="ru-RU" dirty="0" smtClean="0"/>
              <a:t>, </a:t>
            </a:r>
            <a:r>
              <a:rPr lang="ru-RU" dirty="0" err="1" smtClean="0"/>
              <a:t>стимулює</a:t>
            </a:r>
            <a:r>
              <a:rPr lang="ru-RU" dirty="0" smtClean="0"/>
              <a:t> </a:t>
            </a:r>
            <a:r>
              <a:rPr lang="ru-RU" dirty="0" err="1" smtClean="0"/>
              <a:t>глибоку</a:t>
            </a:r>
            <a:r>
              <a:rPr lang="ru-RU" dirty="0" smtClean="0"/>
              <a:t> </a:t>
            </a:r>
            <a:r>
              <a:rPr lang="ru-RU" dirty="0" err="1" smtClean="0"/>
              <a:t>любов</a:t>
            </a:r>
            <a:r>
              <a:rPr lang="ru-RU" dirty="0" smtClean="0"/>
              <a:t> до людей, </a:t>
            </a:r>
            <a:r>
              <a:rPr lang="ru-RU" dirty="0" err="1" smtClean="0"/>
              <a:t>професії</a:t>
            </a:r>
            <a:r>
              <a:rPr lang="ru-RU" dirty="0" smtClean="0"/>
              <a:t>, </a:t>
            </a:r>
            <a:r>
              <a:rPr lang="ru-RU" dirty="0" err="1" smtClean="0"/>
              <a:t>Батьківщини</a:t>
            </a:r>
            <a:r>
              <a:rPr lang="ru-RU" dirty="0" smtClean="0"/>
              <a:t>. </a:t>
            </a:r>
            <a:r>
              <a:rPr lang="ru-RU" dirty="0" err="1" smtClean="0"/>
              <a:t>Отже</a:t>
            </a:r>
            <a:r>
              <a:rPr lang="ru-RU" dirty="0" smtClean="0"/>
              <a:t>, коли </a:t>
            </a:r>
            <a:r>
              <a:rPr lang="ru-RU" dirty="0" err="1" smtClean="0"/>
              <a:t>йдеться</a:t>
            </a:r>
            <a:r>
              <a:rPr lang="ru-RU" dirty="0" smtClean="0"/>
              <a:t> про </a:t>
            </a:r>
            <a:r>
              <a:rPr lang="ru-RU" dirty="0" err="1" smtClean="0"/>
              <a:t>національно-культурне</a:t>
            </a:r>
            <a:r>
              <a:rPr lang="ru-RU" dirty="0" smtClean="0"/>
              <a:t> </a:t>
            </a:r>
            <a:r>
              <a:rPr lang="ru-RU" dirty="0" err="1" smtClean="0"/>
              <a:t>буття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, </a:t>
            </a:r>
            <a:r>
              <a:rPr lang="ru-RU" dirty="0" err="1" smtClean="0"/>
              <a:t>про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молоді</a:t>
            </a:r>
            <a:r>
              <a:rPr lang="ru-RU" dirty="0" smtClean="0"/>
              <a:t>,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місця</a:t>
            </a:r>
            <a:r>
              <a:rPr lang="ru-RU" dirty="0" smtClean="0"/>
              <a:t> в </a:t>
            </a:r>
            <a:r>
              <a:rPr lang="ru-RU" dirty="0" err="1" smtClean="0"/>
              <a:t>сучасному</a:t>
            </a:r>
            <a:r>
              <a:rPr lang="ru-RU" dirty="0" smtClean="0"/>
              <a:t> </a:t>
            </a:r>
            <a:r>
              <a:rPr lang="ru-RU" dirty="0" err="1" smtClean="0"/>
              <a:t>українському</a:t>
            </a:r>
            <a:r>
              <a:rPr lang="ru-RU" dirty="0" smtClean="0"/>
              <a:t> </a:t>
            </a:r>
            <a:r>
              <a:rPr lang="ru-RU" dirty="0" err="1" smtClean="0"/>
              <a:t>суспільстві</a:t>
            </a:r>
            <a:r>
              <a:rPr lang="ru-RU" dirty="0" smtClean="0"/>
              <a:t>, </a:t>
            </a:r>
            <a:r>
              <a:rPr lang="ru-RU" dirty="0" err="1" smtClean="0"/>
              <a:t>можливості</a:t>
            </a:r>
            <a:r>
              <a:rPr lang="ru-RU" dirty="0" smtClean="0"/>
              <a:t> активного, </a:t>
            </a:r>
            <a:r>
              <a:rPr lang="ru-RU" dirty="0" err="1" smtClean="0"/>
              <a:t>творчого</a:t>
            </a:r>
            <a:r>
              <a:rPr lang="ru-RU" dirty="0" smtClean="0"/>
              <a:t> </a:t>
            </a:r>
            <a:r>
              <a:rPr lang="ru-RU" dirty="0" err="1" smtClean="0"/>
              <a:t>самоствердження</a:t>
            </a:r>
            <a:r>
              <a:rPr lang="ru-RU" dirty="0" smtClean="0"/>
              <a:t>, </a:t>
            </a:r>
            <a:r>
              <a:rPr lang="ru-RU" dirty="0" err="1" smtClean="0"/>
              <a:t>повноцінного</a:t>
            </a:r>
            <a:r>
              <a:rPr lang="ru-RU" dirty="0" smtClean="0"/>
              <a:t> культурного </a:t>
            </a:r>
            <a:r>
              <a:rPr lang="ru-RU" dirty="0" err="1" smtClean="0"/>
              <a:t>розвитку</a:t>
            </a:r>
            <a:r>
              <a:rPr lang="ru-RU" dirty="0" smtClean="0"/>
              <a:t>, то </a:t>
            </a:r>
            <a:r>
              <a:rPr lang="ru-RU" dirty="0" err="1" smtClean="0"/>
              <a:t>правомірною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постановка </a:t>
            </a:r>
            <a:r>
              <a:rPr lang="ru-RU" dirty="0" err="1" smtClean="0"/>
              <a:t>питання</a:t>
            </a:r>
            <a:r>
              <a:rPr lang="ru-RU" dirty="0" smtClean="0"/>
              <a:t> </a:t>
            </a:r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свідомості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безпосереднє</a:t>
            </a:r>
            <a:r>
              <a:rPr lang="ru-RU" dirty="0" smtClean="0"/>
              <a:t> </a:t>
            </a:r>
            <a:r>
              <a:rPr lang="ru-RU" dirty="0" err="1" smtClean="0"/>
              <a:t>відношення</a:t>
            </a:r>
            <a:r>
              <a:rPr lang="ru-RU" dirty="0" smtClean="0"/>
              <a:t> до </a:t>
            </a:r>
            <a:r>
              <a:rPr lang="ru-RU" dirty="0" err="1" smtClean="0"/>
              <a:t>процесу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виховання</a:t>
            </a:r>
            <a:r>
              <a:rPr lang="ru-RU" dirty="0" smtClean="0"/>
              <a:t> </a:t>
            </a:r>
            <a:r>
              <a:rPr lang="ru-RU" dirty="0" err="1" smtClean="0"/>
              <a:t>молоді</a:t>
            </a:r>
            <a:r>
              <a:rPr lang="ru-RU" dirty="0" smtClean="0"/>
              <a:t> – </a:t>
            </a:r>
            <a:r>
              <a:rPr lang="ru-RU" dirty="0" err="1" smtClean="0"/>
              <a:t>майбутнього</a:t>
            </a:r>
            <a:r>
              <a:rPr lang="ru-RU" dirty="0" smtClean="0"/>
              <a:t>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. </a:t>
            </a:r>
            <a:r>
              <a:rPr lang="ru-RU" dirty="0" err="1" smtClean="0"/>
              <a:t>Саме</a:t>
            </a:r>
            <a:r>
              <a:rPr lang="ru-RU" dirty="0" smtClean="0"/>
              <a:t> тому в </a:t>
            </a:r>
            <a:r>
              <a:rPr lang="ru-RU" dirty="0" err="1" smtClean="0"/>
              <a:t>школі</a:t>
            </a:r>
            <a:r>
              <a:rPr lang="ru-RU" dirty="0" smtClean="0"/>
              <a:t> </a:t>
            </a:r>
            <a:r>
              <a:rPr lang="ru-RU" dirty="0" err="1" smtClean="0"/>
              <a:t>велике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у </a:t>
            </a:r>
            <a:r>
              <a:rPr lang="ru-RU" dirty="0" err="1" smtClean="0"/>
              <a:t>формуванні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свідомості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 </a:t>
            </a:r>
            <a:r>
              <a:rPr lang="ru-RU" dirty="0" err="1" smtClean="0"/>
              <a:t>відіграють</a:t>
            </a:r>
            <a:r>
              <a:rPr lang="ru-RU" dirty="0" smtClean="0"/>
              <a:t> уроки </a:t>
            </a:r>
            <a:r>
              <a:rPr lang="ru-RU" dirty="0" err="1" smtClean="0"/>
              <a:t>історії</a:t>
            </a:r>
            <a:r>
              <a:rPr lang="ru-RU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Плани на майбутнє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17760"/>
          </a:xfrm>
        </p:spPr>
        <p:txBody>
          <a:bodyPr>
            <a:normAutofit/>
          </a:bodyPr>
          <a:lstStyle/>
          <a:p>
            <a:r>
              <a:rPr lang="uk-UA" sz="3000" b="1" dirty="0" smtClean="0"/>
              <a:t>Сприяти участі дітей у шкільних конкурсах, олімпіадах</a:t>
            </a:r>
          </a:p>
          <a:p>
            <a:r>
              <a:rPr lang="uk-UA" sz="3000" b="1" dirty="0" smtClean="0"/>
              <a:t>З метою підвищення педагогічної майстерності займатися самоосвітою</a:t>
            </a:r>
          </a:p>
          <a:p>
            <a:r>
              <a:rPr lang="uk-UA" sz="3000" b="1" dirty="0" smtClean="0"/>
              <a:t>Поповнювати матеріали уроків, шкільних та позашкільних заходів</a:t>
            </a:r>
          </a:p>
          <a:p>
            <a:r>
              <a:rPr lang="uk-UA" sz="3000" b="1" dirty="0" smtClean="0"/>
              <a:t>Приймати участь в професійних конкурсах</a:t>
            </a:r>
          </a:p>
          <a:p>
            <a:r>
              <a:rPr lang="uk-UA" sz="3000" b="1" dirty="0" smtClean="0"/>
              <a:t>Підвищувати професійну категорію </a:t>
            </a: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xmlns="" val="3926431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Золоті правила педагога</a:t>
            </a:r>
            <a:endParaRPr lang="uk-UA" b="1" dirty="0">
              <a:ln w="1270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Підтримуй  і допомагай тому, хто цього потребує</a:t>
            </a:r>
          </a:p>
          <a:p>
            <a:r>
              <a:rPr lang="uk-UA" b="1" dirty="0" smtClean="0"/>
              <a:t>Розвивай в дитині допитливість, творчу фантазію</a:t>
            </a:r>
          </a:p>
          <a:p>
            <a:r>
              <a:rPr lang="uk-UA" b="1" dirty="0" smtClean="0"/>
              <a:t>Умій зацікавити</a:t>
            </a:r>
          </a:p>
          <a:p>
            <a:r>
              <a:rPr lang="uk-UA" b="1" dirty="0" smtClean="0"/>
              <a:t>Переймай цікаве з досвіду інших</a:t>
            </a:r>
          </a:p>
          <a:p>
            <a:r>
              <a:rPr lang="uk-UA" b="1" dirty="0" smtClean="0"/>
              <a:t>Люби дітей і вони віддячать тобі тим же</a:t>
            </a:r>
          </a:p>
          <a:p>
            <a:r>
              <a:rPr lang="uk-UA" b="1" dirty="0" smtClean="0"/>
              <a:t>Дитині потрібна свобода думки</a:t>
            </a:r>
          </a:p>
        </p:txBody>
      </p:sp>
      <p:pic>
        <p:nvPicPr>
          <p:cNvPr id="4" name="Рисунок 3" descr="a86c1599e3a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109729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0233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езультат пошуку зображень за запитом италия фон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741" y="0"/>
            <a:ext cx="91787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500042"/>
            <a:ext cx="7500990" cy="1928826"/>
          </a:xfrm>
          <a:solidFill>
            <a:schemeClr val="bg2">
              <a:alpha val="7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uk-UA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 за перегляд!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142852"/>
            <a:ext cx="6572296" cy="45719"/>
          </a:xfrm>
          <a:solidFill>
            <a:schemeClr val="bg2">
              <a:lumMod val="75000"/>
              <a:alpha val="66000"/>
            </a:schemeClr>
          </a:solidFill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 l="5206"/>
          <a:stretch>
            <a:fillRect/>
          </a:stretch>
        </p:blipFill>
        <p:spPr bwMode="auto">
          <a:xfrm>
            <a:off x="5632212" y="3786191"/>
            <a:ext cx="351178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146931">
            <a:off x="732859" y="1953160"/>
            <a:ext cx="3454036" cy="1383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Запрошую</a:t>
            </a:r>
            <a:r>
              <a:rPr kumimoji="0" lang="uk-UA" sz="4400" b="1" i="0" u="none" strike="noStrike" kern="1200" cap="none" spc="0" normalizeH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Вас у свій маленький, але світ </a:t>
            </a:r>
            <a:endParaRPr kumimoji="0" lang="ru-RU" sz="4400" b="1" i="0" u="none" strike="noStrike" kern="1200" cap="none" spc="0" normalizeH="0" baseline="0" noProof="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7" name="Picture 3" descr="F:\Новая папка (8)\2UFuGsua4H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123157">
            <a:off x="5135302" y="1643676"/>
            <a:ext cx="3260185" cy="21745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74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i="1" dirty="0" smtClean="0">
                <a:ln w="28575"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Педагогічне кредо</a:t>
            </a:r>
            <a:endParaRPr lang="uk-UA" sz="4800" b="1" i="1" dirty="0">
              <a:ln w="28575">
                <a:solidFill>
                  <a:srgbClr val="7030A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Горизонтальный свиток 6"/>
          <p:cNvSpPr>
            <a:spLocks noChangeArrowheads="1"/>
          </p:cNvSpPr>
          <p:nvPr/>
        </p:nvSpPr>
        <p:spPr bwMode="auto">
          <a:xfrm>
            <a:off x="4786314" y="1500174"/>
            <a:ext cx="4188618" cy="3987988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400" b="1" dirty="0" smtClean="0">
                <a:latin typeface="Gabriola" pitchFamily="82" charset="0"/>
              </a:rPr>
              <a:t> </a:t>
            </a:r>
            <a:r>
              <a:rPr lang="uk-UA" sz="2400" b="1" i="1" dirty="0" smtClean="0">
                <a:solidFill>
                  <a:srgbClr val="FF0000"/>
                </a:solidFill>
              </a:rPr>
              <a:t>Така дісталася мені робота,</a:t>
            </a:r>
          </a:p>
          <a:p>
            <a:pPr>
              <a:defRPr/>
            </a:pPr>
            <a:r>
              <a:rPr lang="uk-UA" sz="2400" b="1" i="1" dirty="0" smtClean="0">
                <a:solidFill>
                  <a:srgbClr val="FF0000"/>
                </a:solidFill>
              </a:rPr>
              <a:t>Є в ній і радість, та є й турбота</a:t>
            </a:r>
          </a:p>
          <a:p>
            <a:pPr>
              <a:defRPr/>
            </a:pPr>
            <a:r>
              <a:rPr lang="uk-UA" sz="2400" b="1" i="1" dirty="0" smtClean="0">
                <a:solidFill>
                  <a:srgbClr val="FF0000"/>
                </a:solidFill>
              </a:rPr>
              <a:t>Є вічний пошук, безсонні ночі,</a:t>
            </a:r>
          </a:p>
          <a:p>
            <a:pPr>
              <a:defRPr/>
            </a:pPr>
            <a:r>
              <a:rPr lang="uk-UA" sz="2400" b="1" i="1" dirty="0" smtClean="0">
                <a:solidFill>
                  <a:srgbClr val="FF0000"/>
                </a:solidFill>
              </a:rPr>
              <a:t>Та гріють душу дитячі очі!</a:t>
            </a:r>
            <a:endParaRPr lang="ru-RU" sz="2400" b="1" dirty="0" smtClean="0">
              <a:latin typeface="Gabriola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73413" y="842575"/>
            <a:ext cx="3690437" cy="4678240"/>
          </a:xfrm>
          <a:prstGeom prst="rect">
            <a:avLst/>
          </a:prstGeom>
        </p:spPr>
      </p:pic>
      <p:pic>
        <p:nvPicPr>
          <p:cNvPr id="3074" name="Picture 2" descr="C:\Users\Админ\Desktop\изображение_viber_2021-03-21_20-35-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43050"/>
            <a:ext cx="4143536" cy="31090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92425" y="281475"/>
            <a:ext cx="3486742" cy="482453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1143000"/>
          </a:xfrm>
        </p:spPr>
        <p:txBody>
          <a:bodyPr/>
          <a:lstStyle/>
          <a:p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Життєве</a:t>
            </a:r>
            <a:r>
              <a:rPr lang="uk-UA" b="1" dirty="0" smtClean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C0066"/>
                </a:solidFill>
              </a:rPr>
              <a:t>кредо</a:t>
            </a:r>
            <a:r>
              <a:rPr lang="uk-UA" b="1" dirty="0" smtClean="0">
                <a:ln>
                  <a:solidFill>
                    <a:schemeClr val="bg2"/>
                  </a:solidFill>
                </a:ln>
                <a:solidFill>
                  <a:srgbClr val="CC0066"/>
                </a:solidFill>
              </a:rPr>
              <a:t> 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CC0066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13181" y="1280054"/>
            <a:ext cx="4362875" cy="2580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«Бути </a:t>
            </a:r>
            <a:r>
              <a:rPr lang="ru-RU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у </a:t>
            </a:r>
            <a:r>
              <a:rPr lang="ru-RU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4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»                           </a:t>
            </a:r>
            <a:endParaRPr lang="ru-RU" sz="4000" b="1" dirty="0">
              <a:ln w="12700" cmpd="sng">
                <a:solidFill>
                  <a:srgbClr val="CC0066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C:\Users\Админ\Desktop\изображение_viber_2021-03-21_20-27-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4276" y="1000108"/>
            <a:ext cx="3483811" cy="46434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1362075"/>
          </a:xfrm>
        </p:spPr>
        <p:txBody>
          <a:bodyPr/>
          <a:lstStyle/>
          <a:p>
            <a:pPr algn="ctr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Моя педагогічна філософія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2060848"/>
            <a:ext cx="8242175" cy="345638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Розвивати, навчати, виховувати одночасно.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Максимально враховувати індивідуальні здібності учня.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Створювати позитивний мікроклімат.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Всебічно розвивати творчі здібності дітей.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Формувати </a:t>
            </a:r>
            <a:r>
              <a:rPr lang="uk-UA" sz="26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свідому, </a:t>
            </a:r>
            <a:r>
              <a:rPr lang="uk-UA" sz="2600" dirty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активну особистість та громадянина своєї країни</a:t>
            </a:r>
            <a:r>
              <a:rPr lang="uk-UA" sz="2600" dirty="0" smtClean="0">
                <a:ln w="31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b="1" i="1" dirty="0"/>
          </a:p>
          <a:p>
            <a:pPr algn="ctr"/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</a:rPr>
              <a:t>Учень – це не посудина, яку потрібно заповнити, учень – факел, який треба запалити.</a:t>
            </a:r>
            <a:endParaRPr lang="ru-RU" sz="3200" dirty="0">
              <a:ln>
                <a:solidFill>
                  <a:srgbClr val="FF0000"/>
                </a:solidFill>
              </a:ln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42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332656"/>
            <a:ext cx="8748464" cy="54537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вони,сучасні діти?</a:t>
            </a:r>
            <a:b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Неначе у садочку квіти,</a:t>
            </a:r>
            <a:b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щастя й радості зростають,</a:t>
            </a:r>
            <a:b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 руках своїх весь світ тримають</a:t>
            </a: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Красиві і талановиті,</a:t>
            </a: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Їх погляди й думки відкриті,</a:t>
            </a: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всі заслуговують уваги</a:t>
            </a: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та особливої поваги,</a:t>
            </a: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а ще й любові й розуміння</a:t>
            </a:r>
            <a:b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бо </a:t>
            </a:r>
            <a:r>
              <a:rPr lang="uk-UA" sz="19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це-</a:t>
            </a: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майбутнє покоління.</a:t>
            </a:r>
          </a:p>
          <a:p>
            <a:pPr>
              <a:defRPr/>
            </a:pPr>
            <a:endParaRPr lang="uk-UA" sz="19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Такі вони – сучасні діти!</a:t>
            </a: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І ми не </a:t>
            </a:r>
            <a:r>
              <a:rPr lang="uk-UA" sz="19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можем</a:t>
            </a: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не радіти</a:t>
            </a: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Із приводу того ,що </a:t>
            </a:r>
            <a:r>
              <a:rPr lang="uk-UA" sz="19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маєм</a:t>
            </a: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Ми їх </a:t>
            </a:r>
            <a:r>
              <a:rPr lang="uk-UA" sz="19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виховуєм</a:t>
            </a: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й </a:t>
            </a:r>
            <a:r>
              <a:rPr lang="uk-UA" sz="19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навчаєм</a:t>
            </a:r>
            <a:r>
              <a:rPr lang="uk-UA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uk-UA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uk-UA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4" name="Picture 4" descr="C:\Users\Admin\Desktop\фото\1а\IMG_20180913_101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44624" y="-7286700"/>
            <a:ext cx="3443158" cy="2582369"/>
          </a:xfrm>
          <a:prstGeom prst="rect">
            <a:avLst/>
          </a:prstGeom>
          <a:noFill/>
        </p:spPr>
      </p:pic>
      <p:pic>
        <p:nvPicPr>
          <p:cNvPr id="5126" name="Picture 6" descr="C:\Users\Admin\Desktop\фото\1а\IMG_20180913_1012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7147791" y="-6786634"/>
            <a:ext cx="3601713" cy="14558400"/>
          </a:xfrm>
          <a:prstGeom prst="rect">
            <a:avLst/>
          </a:prstGeom>
          <a:noFill/>
        </p:spPr>
      </p:pic>
      <p:pic>
        <p:nvPicPr>
          <p:cNvPr id="8" name="Рисунок 7" descr="C:\Users\Админ\Desktop\изображение_viber_2021-03-21_16-22-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857628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esktop\изображение_viber_2021-03-21_16-30-4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1857364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5915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Мо</a:t>
            </a:r>
            <a:r>
              <a:rPr lang="uk-UA" sz="6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є</a:t>
            </a:r>
            <a:r>
              <a:rPr lang="ru-RU" sz="6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ru-RU" sz="66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haroni" panose="02010803020104030203" pitchFamily="2" charset="-79"/>
              </a:rPr>
              <a:t>завдання</a:t>
            </a:r>
            <a:endParaRPr lang="ru-RU" sz="66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4282" y="1214422"/>
            <a:ext cx="5800772" cy="3371837"/>
          </a:xfrm>
        </p:spPr>
        <p:txBody>
          <a:bodyPr>
            <a:normAutofit fontScale="62500" lnSpcReduction="20000"/>
          </a:bodyPr>
          <a:lstStyle/>
          <a:p>
            <a:pPr marL="514350" indent="-514350"/>
            <a:r>
              <a:rPr lang="uk-UA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Зробити навчання цікавим.</a:t>
            </a:r>
          </a:p>
          <a:p>
            <a:pPr marL="514350" indent="-514350"/>
            <a:r>
              <a:rPr lang="uk-UA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Виростити дітей активними </a:t>
            </a:r>
            <a:r>
              <a:rPr lang="en-US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en-US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співбесідниками, впевненими </a:t>
            </a:r>
            <a:r>
              <a:rPr lang="en-US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en-US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 </a:t>
            </a:r>
            <a:r>
              <a:rPr lang="uk-UA" sz="4500" b="1" dirty="0" err="1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сво</a:t>
            </a:r>
            <a:r>
              <a:rPr lang="ru-RU" sz="4500" b="1" dirty="0" err="1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їх</a:t>
            </a:r>
            <a:r>
              <a:rPr lang="ru-RU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силах та </a:t>
            </a:r>
            <a:r>
              <a:rPr lang="ru-RU" sz="4500" b="1" dirty="0" err="1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можливостях</a:t>
            </a:r>
            <a:r>
              <a:rPr lang="ru-RU" sz="4500" b="1" dirty="0" smtClean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pPr marL="0" indent="355600">
              <a:buNone/>
            </a:pPr>
            <a:endParaRPr lang="en-US" b="1" i="1" dirty="0" smtClean="0"/>
          </a:p>
          <a:p>
            <a:pPr marL="0" indent="355600">
              <a:buNone/>
            </a:pPr>
            <a:r>
              <a:rPr lang="uk-UA" b="1" i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Як садівник доглядає молоді саджанці, так і я –    допомагаю своїм учням тягнутися до світла знань, бо вірю, що вони виростуть мудрими, творчими, здатними примножувати добро. Я вірю в своїх учнів!</a:t>
            </a:r>
          </a:p>
          <a:p>
            <a:endParaRPr lang="ru-RU" dirty="0"/>
          </a:p>
        </p:txBody>
      </p:sp>
      <p:pic>
        <p:nvPicPr>
          <p:cNvPr id="9" name="Рисунок 8" descr="C:\Users\Админ\Desktop\изображение_viber_2021-03-22_00-07-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357298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\Desktop\изображение_viber_2021-03-22_00-04-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571876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\Desktop\изображение_viber_2021-03-22_00-11-1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214817"/>
            <a:ext cx="2800961" cy="207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4665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428605"/>
            <a:ext cx="7672414" cy="1071569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2">
                    <a:lumMod val="10000"/>
                  </a:schemeClr>
                </a:solidFill>
              </a:rPr>
              <a:t>Тема, над якою я працюю: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28662" y="2786058"/>
            <a:ext cx="7500990" cy="3643338"/>
          </a:xfrm>
          <a:solidFill>
            <a:schemeClr val="bg2">
              <a:alpha val="74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4000" b="1" dirty="0" smtClean="0"/>
              <a:t>Формування національної свідомості учня методами особисто-зорієнтованого навчання на уроках суспільствознавчих дисциплін</a:t>
            </a:r>
            <a:r>
              <a:rPr lang="uk-UA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12029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</TotalTime>
  <Words>534</Words>
  <Application>Microsoft Office PowerPoint</Application>
  <PresentationFormat>Экран (4:3)</PresentationFormat>
  <Paragraphs>94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Часова Анна Сергіївна вчитель історії та правознавства</vt:lpstr>
      <vt:lpstr>Часова Анна Сергіївна </vt:lpstr>
      <vt:lpstr>Слайд 3</vt:lpstr>
      <vt:lpstr>Педагогічне кредо</vt:lpstr>
      <vt:lpstr>Життєве кредо </vt:lpstr>
      <vt:lpstr>Моя педагогічна філософія</vt:lpstr>
      <vt:lpstr>Слайд 7</vt:lpstr>
      <vt:lpstr>Моє завдання</vt:lpstr>
      <vt:lpstr>Тема, над якою я працюю: </vt:lpstr>
      <vt:lpstr>Слайд 10</vt:lpstr>
      <vt:lpstr>Ґрунтовно аналізувати навчальну інформацію; творчо підходити до засвоєння навчального матеріалу; Навчитися слухати іншу дитину, поважати думку іншого; Моделювати і розв’язувати пізнавальні та життєві ситуації; Вчитися працювати в групі, визначати своє місце в ній, уникати конфліктів, прагнути до діалогу, знаходити спільне рішення. </vt:lpstr>
      <vt:lpstr>Застосовую такі інтерактивні  методи навчання:</vt:lpstr>
      <vt:lpstr>Принципи роботи</vt:lpstr>
      <vt:lpstr>Правила педагогічної майстерності</vt:lpstr>
      <vt:lpstr> </vt:lpstr>
      <vt:lpstr>АНТИКОРУПЦІЙНИЙ УРОК “КОРУПЦІЯ В ОСВІТІ”  10 КЛАС</vt:lpstr>
      <vt:lpstr>Турнір з правознавства  9-А клас</vt:lpstr>
      <vt:lpstr>Брейн – ринг з правознавства у 9 класах</vt:lpstr>
      <vt:lpstr>Уроки історії в шкільному музеї   “Життя пам’яті”</vt:lpstr>
      <vt:lpstr>Слайд 20</vt:lpstr>
      <vt:lpstr>ВИСНОВКИ</vt:lpstr>
      <vt:lpstr>Плани на майбутнє</vt:lpstr>
      <vt:lpstr>Золоті правила педагога</vt:lpstr>
      <vt:lpstr>Дякую за перегляд!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Админ</cp:lastModifiedBy>
  <cp:revision>140</cp:revision>
  <cp:lastPrinted>2015-03-13T17:12:40Z</cp:lastPrinted>
  <dcterms:created xsi:type="dcterms:W3CDTF">2013-07-29T17:42:42Z</dcterms:created>
  <dcterms:modified xsi:type="dcterms:W3CDTF">2021-03-22T01:39:42Z</dcterms:modified>
</cp:coreProperties>
</file>