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0" r:id="rId3"/>
    <p:sldId id="261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0"/>
            <a:ext cx="5904656" cy="3861048"/>
          </a:xfrm>
        </p:spPr>
        <p:txBody>
          <a:bodyPr>
            <a:noAutofit/>
          </a:bodyPr>
          <a:lstStyle/>
          <a:p>
            <a:pPr algn="l"/>
            <a:r>
              <a:rPr lang="uk-UA" sz="2800" b="1" i="1" dirty="0" smtClean="0">
                <a:solidFill>
                  <a:schemeClr val="tx1"/>
                </a:solidFill>
              </a:rPr>
              <a:t>Вчитель зарубіжної літератури</a:t>
            </a:r>
            <a:r>
              <a:rPr lang="uk-UA" sz="2800" i="1" dirty="0" smtClean="0"/>
              <a:t/>
            </a:r>
            <a:br>
              <a:rPr lang="uk-UA" sz="2800" i="1" dirty="0" smtClean="0"/>
            </a:br>
            <a:r>
              <a:rPr lang="uk-UA" sz="2800" b="1" i="1" dirty="0" smtClean="0">
                <a:solidFill>
                  <a:schemeClr val="tx1"/>
                </a:solidFill>
              </a:rPr>
              <a:t>комунального закладу </a:t>
            </a:r>
            <a:br>
              <a:rPr lang="uk-UA" sz="2800" b="1" i="1" dirty="0" smtClean="0">
                <a:solidFill>
                  <a:schemeClr val="tx1"/>
                </a:solidFill>
              </a:rPr>
            </a:br>
            <a:r>
              <a:rPr lang="uk-UA" sz="2800" b="1" i="1" dirty="0" err="1" smtClean="0">
                <a:solidFill>
                  <a:schemeClr val="tx1"/>
                </a:solidFill>
              </a:rPr>
              <a:t>“Середня</a:t>
            </a:r>
            <a:r>
              <a:rPr lang="uk-UA" sz="2800" b="1" i="1" dirty="0" smtClean="0">
                <a:solidFill>
                  <a:schemeClr val="tx1"/>
                </a:solidFill>
              </a:rPr>
              <a:t> загальноосвітня </a:t>
            </a:r>
            <a:br>
              <a:rPr lang="uk-UA" sz="2800" b="1" i="1" dirty="0" smtClean="0">
                <a:solidFill>
                  <a:schemeClr val="tx1"/>
                </a:solidFill>
              </a:rPr>
            </a:br>
            <a:r>
              <a:rPr lang="uk-UA" sz="2800" b="1" i="1" dirty="0" smtClean="0">
                <a:solidFill>
                  <a:schemeClr val="tx1"/>
                </a:solidFill>
              </a:rPr>
              <a:t>школа №35”</a:t>
            </a:r>
            <a:br>
              <a:rPr lang="uk-UA" sz="2800" b="1" i="1" dirty="0" smtClean="0">
                <a:solidFill>
                  <a:schemeClr val="tx1"/>
                </a:solidFill>
              </a:rPr>
            </a:br>
            <a:r>
              <a:rPr lang="uk-UA" sz="2800" b="1" i="1" dirty="0" smtClean="0">
                <a:solidFill>
                  <a:schemeClr val="tx1"/>
                </a:solidFill>
              </a:rPr>
              <a:t> </a:t>
            </a:r>
            <a:r>
              <a:rPr lang="uk-UA" sz="2800" b="1" i="1" dirty="0" err="1" smtClean="0">
                <a:solidFill>
                  <a:schemeClr val="tx1"/>
                </a:solidFill>
              </a:rPr>
              <a:t>Кам’янської</a:t>
            </a:r>
            <a:r>
              <a:rPr lang="uk-UA" sz="2800" b="1" i="1" dirty="0" smtClean="0">
                <a:solidFill>
                  <a:schemeClr val="tx1"/>
                </a:solidFill>
              </a:rPr>
              <a:t> міської ради</a:t>
            </a:r>
            <a:br>
              <a:rPr lang="uk-UA" sz="2800" b="1" i="1" dirty="0" smtClean="0">
                <a:solidFill>
                  <a:schemeClr val="tx1"/>
                </a:solidFill>
              </a:rPr>
            </a:br>
            <a:r>
              <a:rPr lang="uk-UA" sz="2800" b="1" i="1" dirty="0" smtClean="0">
                <a:solidFill>
                  <a:schemeClr val="tx1"/>
                </a:solidFill>
              </a:rPr>
              <a:t/>
            </a:r>
            <a:br>
              <a:rPr lang="uk-UA" sz="2800" b="1" i="1" dirty="0" smtClean="0">
                <a:solidFill>
                  <a:schemeClr val="tx1"/>
                </a:solidFill>
              </a:rPr>
            </a:br>
            <a:r>
              <a:rPr lang="uk-UA" sz="2800" b="1" dirty="0" smtClean="0">
                <a:solidFill>
                  <a:schemeClr val="tx1"/>
                </a:solidFill>
              </a:rPr>
              <a:t>Ялова </a:t>
            </a:r>
            <a:r>
              <a:rPr lang="uk-UA" sz="2800" b="1" dirty="0" err="1" smtClean="0">
                <a:solidFill>
                  <a:schemeClr val="tx1"/>
                </a:solidFill>
              </a:rPr>
              <a:t>Ельнара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Вагіф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гизи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779912" cy="4941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2771800" y="616530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Кам’янське</a:t>
            </a:r>
            <a:r>
              <a:rPr lang="uk-UA" sz="2400" b="1" dirty="0" smtClean="0"/>
              <a:t>, 2021</a:t>
            </a:r>
            <a:endParaRPr lang="uk-UA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648072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uk-UA" sz="2800" b="1" i="1" dirty="0" smtClean="0">
                <a:solidFill>
                  <a:srgbClr val="FFFF00"/>
                </a:solidFill>
              </a:rPr>
              <a:t>             </a:t>
            </a:r>
            <a:r>
              <a:rPr lang="uk-UA" sz="7400" b="1" i="1" dirty="0" smtClean="0">
                <a:solidFill>
                  <a:srgbClr val="FFFF00"/>
                </a:solidFill>
              </a:rPr>
              <a:t>Вік: 32 роки</a:t>
            </a:r>
            <a:br>
              <a:rPr lang="uk-UA" sz="7400" b="1" i="1" dirty="0" smtClean="0">
                <a:solidFill>
                  <a:srgbClr val="FFFF00"/>
                </a:solidFill>
              </a:rPr>
            </a:br>
            <a:r>
              <a:rPr lang="uk-UA" sz="7400" b="1" i="1" dirty="0" smtClean="0">
                <a:solidFill>
                  <a:srgbClr val="FFFF00"/>
                </a:solidFill>
              </a:rPr>
              <a:t>Освіта : вища</a:t>
            </a:r>
            <a:br>
              <a:rPr lang="uk-UA" sz="7400" b="1" i="1" dirty="0" smtClean="0">
                <a:solidFill>
                  <a:srgbClr val="FFFF00"/>
                </a:solidFill>
              </a:rPr>
            </a:br>
            <a:r>
              <a:rPr lang="uk-UA" sz="7400" b="1" i="1" dirty="0" smtClean="0">
                <a:solidFill>
                  <a:srgbClr val="FFFF00"/>
                </a:solidFill>
              </a:rPr>
              <a:t>Навчальний заклад:</a:t>
            </a:r>
            <a:br>
              <a:rPr lang="uk-UA" sz="7400" b="1" i="1" dirty="0" smtClean="0">
                <a:solidFill>
                  <a:srgbClr val="FFFF00"/>
                </a:solidFill>
              </a:rPr>
            </a:br>
            <a:r>
              <a:rPr lang="uk-UA" sz="7400" b="1" i="1" dirty="0" smtClean="0">
                <a:solidFill>
                  <a:srgbClr val="FFFF00"/>
                </a:solidFill>
              </a:rPr>
              <a:t>Луганський національний </a:t>
            </a:r>
            <a:br>
              <a:rPr lang="uk-UA" sz="7400" b="1" i="1" dirty="0" smtClean="0">
                <a:solidFill>
                  <a:srgbClr val="FFFF00"/>
                </a:solidFill>
              </a:rPr>
            </a:br>
            <a:r>
              <a:rPr lang="uk-UA" sz="7400" b="1" i="1" dirty="0" smtClean="0">
                <a:solidFill>
                  <a:srgbClr val="FFFF00"/>
                </a:solidFill>
              </a:rPr>
              <a:t>університет імені Тараса Шевченка</a:t>
            </a:r>
            <a:br>
              <a:rPr lang="uk-UA" sz="7400" b="1" i="1" dirty="0" smtClean="0">
                <a:solidFill>
                  <a:srgbClr val="FFFF00"/>
                </a:solidFill>
              </a:rPr>
            </a:br>
            <a:r>
              <a:rPr lang="uk-UA" sz="7400" b="1" i="1" dirty="0" smtClean="0">
                <a:solidFill>
                  <a:srgbClr val="FFFF00"/>
                </a:solidFill>
              </a:rPr>
              <a:t>Спеціальність: </a:t>
            </a:r>
            <a:r>
              <a:rPr lang="uk-UA" sz="7400" b="1" i="1" dirty="0" err="1" smtClean="0">
                <a:solidFill>
                  <a:srgbClr val="FFFF00"/>
                </a:solidFill>
              </a:rPr>
              <a:t>“Вчитель</a:t>
            </a:r>
            <a:r>
              <a:rPr lang="uk-UA" sz="7400" b="1" i="1" dirty="0" smtClean="0">
                <a:solidFill>
                  <a:srgbClr val="FFFF00"/>
                </a:solidFill>
              </a:rPr>
              <a:t> української мови, літератури та зарубіжної </a:t>
            </a:r>
            <a:r>
              <a:rPr lang="uk-UA" sz="7400" b="1" i="1" dirty="0" err="1" smtClean="0">
                <a:solidFill>
                  <a:srgbClr val="FFFF00"/>
                </a:solidFill>
              </a:rPr>
              <a:t>літератури”</a:t>
            </a:r>
            <a:endParaRPr lang="uk-UA" sz="7400" b="1" i="1" dirty="0" smtClean="0">
              <a:solidFill>
                <a:srgbClr val="FFFF00"/>
              </a:solidFill>
            </a:endParaRPr>
          </a:p>
          <a:p>
            <a:pPr>
              <a:lnSpc>
                <a:spcPct val="160000"/>
              </a:lnSpc>
              <a:buNone/>
            </a:pPr>
            <a:endParaRPr lang="uk-UA" sz="7400" b="1" i="1" dirty="0" smtClean="0">
              <a:solidFill>
                <a:srgbClr val="FFFF00"/>
              </a:solidFill>
            </a:endParaRPr>
          </a:p>
          <a:p>
            <a:pPr>
              <a:lnSpc>
                <a:spcPct val="160000"/>
              </a:lnSpc>
              <a:buNone/>
            </a:pPr>
            <a:r>
              <a:rPr lang="uk-UA" sz="7400" b="1" dirty="0" smtClean="0">
                <a:solidFill>
                  <a:srgbClr val="FFFF00"/>
                </a:solidFill>
              </a:rPr>
              <a:t>   Педагогічне кредо:</a:t>
            </a:r>
          </a:p>
          <a:p>
            <a:pPr>
              <a:lnSpc>
                <a:spcPct val="160000"/>
              </a:lnSpc>
              <a:buNone/>
            </a:pPr>
            <a:r>
              <a:rPr lang="uk-UA" sz="7400" b="1" dirty="0" smtClean="0">
                <a:solidFill>
                  <a:srgbClr val="FFFF00"/>
                </a:solidFill>
              </a:rPr>
              <a:t> </a:t>
            </a:r>
            <a:r>
              <a:rPr lang="uk-UA" sz="7400" b="1" dirty="0" err="1" smtClean="0">
                <a:solidFill>
                  <a:srgbClr val="FFFF00"/>
                </a:solidFill>
              </a:rPr>
              <a:t>“Допоможіть</a:t>
            </a:r>
            <a:r>
              <a:rPr lang="uk-UA" sz="7400" b="1" dirty="0" smtClean="0">
                <a:solidFill>
                  <a:srgbClr val="FFFF00"/>
                </a:solidFill>
              </a:rPr>
              <a:t> дитині добитися успіху і тільки тоді оцінюйте знання!”</a:t>
            </a:r>
          </a:p>
          <a:p>
            <a:pPr>
              <a:buNone/>
            </a:pPr>
            <a:endParaRPr lang="uk-UA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/>
              <a:t>Пошук шляхів удосконалення уроку здійснюю у напрямах:</a:t>
            </a:r>
          </a:p>
          <a:p>
            <a:r>
              <a:rPr lang="uk-UA" b="1" dirty="0" smtClean="0"/>
              <a:t>зацікавити учнів матеріалом чи формою проведення уроку, тобто зовнішніми його ознаками, наприклад, проведення уроку-подорожі, уроку-вистави, </a:t>
            </a:r>
            <a:r>
              <a:rPr lang="uk-UA" b="1" dirty="0" err="1" smtClean="0"/>
              <a:t>уроку-КВК</a:t>
            </a:r>
            <a:r>
              <a:rPr lang="uk-UA" b="1" dirty="0" smtClean="0"/>
              <a:t>, </a:t>
            </a:r>
            <a:r>
              <a:rPr lang="uk-UA" b="1" dirty="0" err="1" smtClean="0"/>
              <a:t>уроку-</a:t>
            </a:r>
            <a:r>
              <a:rPr lang="uk-UA" b="1" dirty="0" smtClean="0"/>
              <a:t>"</a:t>
            </a:r>
            <a:r>
              <a:rPr lang="uk-UA" b="1" dirty="0" err="1" smtClean="0"/>
              <a:t>Брейн-</a:t>
            </a:r>
            <a:r>
              <a:rPr lang="uk-UA" b="1" dirty="0" smtClean="0"/>
              <a:t> рингу";</a:t>
            </a:r>
          </a:p>
          <a:p>
            <a:r>
              <a:rPr lang="uk-UA" b="1" dirty="0" smtClean="0"/>
              <a:t>поглиблення знань матеріалу уроку за рахунок реалізації </a:t>
            </a:r>
            <a:r>
              <a:rPr lang="uk-UA" b="1" dirty="0" err="1" smtClean="0"/>
              <a:t>міжпредметних</a:t>
            </a:r>
            <a:r>
              <a:rPr lang="uk-UA" b="1" dirty="0" smtClean="0"/>
              <a:t> зв'язків (інтегровані, бінарні уроки, уроки-панорами);</a:t>
            </a:r>
          </a:p>
          <a:p>
            <a:r>
              <a:rPr lang="uk-UA" b="1" dirty="0" smtClean="0"/>
              <a:t>розвиток творчості учнів, реалізація їх потреб у спілкуванні, формування ідеалу;</a:t>
            </a:r>
          </a:p>
          <a:p>
            <a:r>
              <a:rPr lang="uk-UA" b="1" dirty="0" smtClean="0"/>
              <a:t>уроки словесності, риторики, відмінні не лише за змістом, а й за формою проведення: творча майстерня, конференція, диспути;</a:t>
            </a:r>
          </a:p>
          <a:p>
            <a:r>
              <a:rPr lang="uk-UA" b="1" dirty="0" smtClean="0"/>
              <a:t>реалізація проблемно-пошукової, науково-дослідної, експериментальної роботи учнів (це уроки, на яких учні розв'язують поставлену проблему, захищають реферати і т. ін.);</a:t>
            </a:r>
          </a:p>
          <a:p>
            <a:r>
              <a:rPr lang="uk-UA" b="1" dirty="0" smtClean="0"/>
              <a:t>удосконалення форм контролю знань: урок-залік, урок-екзамен урок-консультація;</a:t>
            </a:r>
          </a:p>
          <a:p>
            <a:r>
              <a:rPr lang="uk-UA" b="1" dirty="0" smtClean="0"/>
              <a:t>пробудження фантазії, розвиток емоційного сприймання навчального матеріалу: урок-казка, урок-гра, урок-враження.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75656" y="2348880"/>
            <a:ext cx="2520280" cy="213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276872"/>
            <a:ext cx="4572000" cy="4581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4608512" cy="23762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uk-UA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Науково-методичний </a:t>
            </a:r>
            <a:r>
              <a:rPr lang="uk-UA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проєкт</a:t>
            </a: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 err="1" smtClean="0">
                <a:solidFill>
                  <a:srgbClr val="FFFF00"/>
                </a:solidFill>
              </a:rPr>
              <a:t>Стимулювання</a:t>
            </a:r>
            <a:r>
              <a:rPr lang="ru-RU" b="1" dirty="0" smtClean="0">
                <a:solidFill>
                  <a:srgbClr val="FFFF00"/>
                </a:solidFill>
              </a:rPr>
              <a:t> позитивного </a:t>
            </a:r>
            <a:r>
              <a:rPr lang="ru-RU" b="1" dirty="0" err="1" smtClean="0">
                <a:solidFill>
                  <a:srgbClr val="FFFF00"/>
                </a:solidFill>
              </a:rPr>
              <a:t>ставлення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здобувачів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освіти</a:t>
            </a:r>
            <a:r>
              <a:rPr lang="ru-RU" b="1" dirty="0" smtClean="0">
                <a:solidFill>
                  <a:srgbClr val="FFFF00"/>
                </a:solidFill>
              </a:rPr>
              <a:t> до </a:t>
            </a:r>
            <a:r>
              <a:rPr lang="ru-RU" b="1" dirty="0" err="1" smtClean="0">
                <a:solidFill>
                  <a:srgbClr val="FFFF00"/>
                </a:solidFill>
              </a:rPr>
              <a:t>навчання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створення</a:t>
            </a:r>
            <a:r>
              <a:rPr lang="ru-RU" b="1" dirty="0" smtClean="0">
                <a:solidFill>
                  <a:srgbClr val="FFFF00"/>
                </a:solidFill>
              </a:rPr>
              <a:t> умов для </a:t>
            </a:r>
            <a:r>
              <a:rPr lang="ru-RU" b="1" dirty="0" err="1" smtClean="0">
                <a:solidFill>
                  <a:srgbClr val="FFFF00"/>
                </a:solidFill>
              </a:rPr>
              <a:t>ефективної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мотивації</a:t>
            </a:r>
            <a:r>
              <a:rPr lang="ru-RU" b="1" dirty="0" smtClean="0">
                <a:solidFill>
                  <a:srgbClr val="FFFF00"/>
                </a:solidFill>
              </a:rPr>
              <a:t> в </a:t>
            </a:r>
            <a:r>
              <a:rPr lang="ru-RU" b="1" dirty="0" err="1" smtClean="0">
                <a:solidFill>
                  <a:srgbClr val="FFFF00"/>
                </a:solidFill>
              </a:rPr>
              <a:t>умовах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реформування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освіти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5" name="Picture 2" descr="D:\Ельнара\фото школа\2020-2021\1 вересня\IMG-7e31c6cb7bb0d3fba3a9281d5c7f124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3955369" cy="2636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Teacher PC\Downloads\1615801460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0" y="-4191000"/>
            <a:ext cx="838800" cy="838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63888" y="4005064"/>
            <a:ext cx="2952328" cy="2852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60648"/>
            <a:ext cx="2808312" cy="1944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1628800"/>
            <a:ext cx="2304256" cy="2376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175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Яркая</vt:lpstr>
      <vt:lpstr>Вчитель зарубіжної літератури комунального закладу  “Середня загальноосвітня  школа №35”  Кам’янської міської ради  Ялова Ельнара Вагіф гизи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Teacher PC</cp:lastModifiedBy>
  <cp:revision>13</cp:revision>
  <dcterms:modified xsi:type="dcterms:W3CDTF">2021-03-15T10:56:35Z</dcterms:modified>
</cp:coreProperties>
</file>